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74" r:id="rId5"/>
    <p:sldId id="275" r:id="rId6"/>
    <p:sldId id="285" r:id="rId7"/>
    <p:sldId id="280" r:id="rId8"/>
    <p:sldId id="259" r:id="rId9"/>
    <p:sldId id="269" r:id="rId10"/>
    <p:sldId id="267" r:id="rId11"/>
    <p:sldId id="268" r:id="rId12"/>
    <p:sldId id="270" r:id="rId13"/>
    <p:sldId id="261" r:id="rId14"/>
    <p:sldId id="284" r:id="rId15"/>
    <p:sldId id="283" r:id="rId16"/>
    <p:sldId id="281" r:id="rId17"/>
    <p:sldId id="286" r:id="rId18"/>
    <p:sldId id="287" r:id="rId19"/>
    <p:sldId id="289" r:id="rId20"/>
    <p:sldId id="288" r:id="rId21"/>
    <p:sldId id="262" r:id="rId22"/>
  </p:sldIdLst>
  <p:sldSz cx="9144000" cy="6858000" type="screen4x3"/>
  <p:notesSz cx="9144000" cy="68580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37" autoAdjust="0"/>
  </p:normalViewPr>
  <p:slideViewPr>
    <p:cSldViewPr>
      <p:cViewPr varScale="1">
        <p:scale>
          <a:sx n="66" d="100"/>
          <a:sy n="66" d="100"/>
        </p:scale>
        <p:origin x="128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1" d="100"/>
          <a:sy n="71" d="100"/>
        </p:scale>
        <p:origin x="1748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60CB9B-448D-4F7D-ADCF-EA665D0C1998}" type="datetimeFigureOut">
              <a:rPr lang="de-DE" smtClean="0"/>
              <a:t>06.09.2021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DF6DAC-4110-4569-BA8F-7476A4144A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2289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DF6DAC-4110-4569-BA8F-7476A4144A1B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8142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DF6DAC-4110-4569-BA8F-7476A4144A1B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6404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DF6DAC-4110-4569-BA8F-7476A4144A1B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35810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DF6DAC-4110-4569-BA8F-7476A4144A1B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5506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685800" y="1983761"/>
            <a:ext cx="7772400" cy="1655367"/>
          </a:xfrm>
        </p:spPr>
        <p:txBody>
          <a:bodyPr anchor="ctr">
            <a:normAutofit/>
          </a:bodyPr>
          <a:lstStyle>
            <a:lvl1pPr algn="ctr">
              <a:defRPr sz="2800" b="1" spc="300">
                <a:solidFill>
                  <a:schemeClr val="tx1"/>
                </a:solidFill>
                <a:latin typeface="Avenir Next LT Pro"/>
              </a:defRPr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 bwMode="auto">
          <a:xfrm>
            <a:off x="685799" y="3811296"/>
            <a:ext cx="7772399" cy="860132"/>
          </a:xfrm>
        </p:spPr>
        <p:txBody>
          <a:bodyPr>
            <a:normAutofit/>
          </a:bodyPr>
          <a:lstStyle>
            <a:lvl1pPr marL="0" indent="0" algn="ctr">
              <a:buNone/>
              <a:defRPr sz="1800" b="1">
                <a:latin typeface="Avenir Next LT Pro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de-DE"/>
              <a:t>Master-Untertitelformat bearbeiten</a:t>
            </a:r>
            <a:endParaRPr lang="en-US"/>
          </a:p>
        </p:txBody>
      </p:sp>
      <p:pic>
        <p:nvPicPr>
          <p:cNvPr id="6" name="Grafik 6"/>
          <p:cNvPicPr>
            <a:picLocks noChangeAspect="1"/>
          </p:cNvPicPr>
          <p:nvPr userDrawn="1"/>
        </p:nvPicPr>
        <p:blipFill>
          <a:blip r:embed="rId2"/>
          <a:srcRect t="6047" b="7025"/>
          <a:stretch/>
        </p:blipFill>
        <p:spPr bwMode="auto">
          <a:xfrm>
            <a:off x="4155310" y="204205"/>
            <a:ext cx="1187624" cy="318509"/>
          </a:xfrm>
          <a:prstGeom prst="rect">
            <a:avLst/>
          </a:prstGeom>
          <a:ln>
            <a:noFill/>
          </a:ln>
        </p:spPr>
      </p:pic>
      <p:pic>
        <p:nvPicPr>
          <p:cNvPr id="7" name="Grafik 7" descr="Ein Bild, das Objekt enthält.&#10;&#10;Automatisch generierte Beschreibung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7363014" y="116632"/>
            <a:ext cx="1673482" cy="1152128"/>
          </a:xfrm>
          <a:prstGeom prst="rect">
            <a:avLst/>
          </a:prstGeom>
        </p:spPr>
      </p:pic>
      <p:pic>
        <p:nvPicPr>
          <p:cNvPr id="8" name="Grafik 8" descr="Ein Bild, das ClipArt enthält.&#10;&#10;Automatisch generierte Beschreibung"/>
          <p:cNvPicPr>
            <a:picLocks noChangeAspect="1"/>
          </p:cNvPicPr>
          <p:nvPr userDrawn="1"/>
        </p:nvPicPr>
        <p:blipFill>
          <a:blip r:embed="rId4"/>
          <a:srcRect l="3430" t="13144" r="3641" b="13713"/>
          <a:stretch/>
        </p:blipFill>
        <p:spPr bwMode="auto">
          <a:xfrm>
            <a:off x="1505255" y="116632"/>
            <a:ext cx="1806577" cy="406083"/>
          </a:xfrm>
          <a:prstGeom prst="rect">
            <a:avLst/>
          </a:prstGeom>
          <a:ln>
            <a:noFill/>
          </a:ln>
        </p:spPr>
      </p:pic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5"/>
          <a:srcRect l="37720"/>
          <a:stretch/>
        </p:blipFill>
        <p:spPr bwMode="auto">
          <a:xfrm>
            <a:off x="-10634" y="5552966"/>
            <a:ext cx="9154634" cy="4735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rafik 11"/>
          <p:cNvPicPr>
            <a:picLocks noChangeAspect="1"/>
          </p:cNvPicPr>
          <p:nvPr userDrawn="1"/>
        </p:nvPicPr>
        <p:blipFill>
          <a:blip r:embed="rId6"/>
          <a:stretch/>
        </p:blipFill>
        <p:spPr bwMode="auto">
          <a:xfrm>
            <a:off x="610270" y="6069211"/>
            <a:ext cx="802855" cy="643848"/>
          </a:xfrm>
          <a:prstGeom prst="rect">
            <a:avLst/>
          </a:prstGeom>
        </p:spPr>
      </p:pic>
      <p:pic>
        <p:nvPicPr>
          <p:cNvPr id="11" name="Grafik 12"/>
          <p:cNvPicPr>
            <a:picLocks noChangeAspect="1"/>
          </p:cNvPicPr>
          <p:nvPr userDrawn="1"/>
        </p:nvPicPr>
        <p:blipFill>
          <a:blip r:embed="rId7"/>
          <a:stretch/>
        </p:blipFill>
        <p:spPr bwMode="auto">
          <a:xfrm>
            <a:off x="3946496" y="6069584"/>
            <a:ext cx="714001" cy="607709"/>
          </a:xfrm>
          <a:prstGeom prst="rect">
            <a:avLst/>
          </a:prstGeom>
        </p:spPr>
      </p:pic>
      <p:pic>
        <p:nvPicPr>
          <p:cNvPr id="12" name="Grafik 13"/>
          <p:cNvPicPr>
            <a:picLocks noChangeAspect="1"/>
          </p:cNvPicPr>
          <p:nvPr userDrawn="1"/>
        </p:nvPicPr>
        <p:blipFill>
          <a:blip r:embed="rId8"/>
          <a:stretch/>
        </p:blipFill>
        <p:spPr bwMode="auto">
          <a:xfrm>
            <a:off x="2140217" y="6059902"/>
            <a:ext cx="796992" cy="637069"/>
          </a:xfrm>
          <a:prstGeom prst="rect">
            <a:avLst/>
          </a:prstGeom>
        </p:spPr>
      </p:pic>
      <p:pic>
        <p:nvPicPr>
          <p:cNvPr id="13" name="Grafik 14"/>
          <p:cNvPicPr>
            <a:picLocks noChangeAspect="1"/>
          </p:cNvPicPr>
          <p:nvPr userDrawn="1"/>
        </p:nvPicPr>
        <p:blipFill>
          <a:blip r:embed="rId9">
            <a:biLevel thresh="75000"/>
          </a:blip>
          <a:stretch/>
        </p:blipFill>
        <p:spPr bwMode="auto">
          <a:xfrm>
            <a:off x="7252785" y="6054224"/>
            <a:ext cx="1205413" cy="687144"/>
          </a:xfrm>
          <a:prstGeom prst="rect">
            <a:avLst/>
          </a:prstGeom>
        </p:spPr>
      </p:pic>
      <p:pic>
        <p:nvPicPr>
          <p:cNvPr id="14" name="Grafik 15"/>
          <p:cNvPicPr>
            <a:picLocks noChangeAspect="1"/>
          </p:cNvPicPr>
          <p:nvPr userDrawn="1"/>
        </p:nvPicPr>
        <p:blipFill>
          <a:blip r:embed="rId10"/>
          <a:stretch/>
        </p:blipFill>
        <p:spPr bwMode="auto">
          <a:xfrm>
            <a:off x="5359423" y="6112605"/>
            <a:ext cx="1555022" cy="49809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107504" y="308464"/>
            <a:ext cx="7202052" cy="498237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tx1"/>
                </a:solidFill>
                <a:latin typeface="Avenir Next LT Pro"/>
              </a:defRPr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1671D44-A540-4F32-AA34-B89BD78C41E0}" type="datetime1">
              <a:rPr lang="de-DE" smtClean="0"/>
              <a:t>06.09.2021</a:t>
            </a:fld>
            <a:endParaRPr 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7FEBC21-55A7-4DC8-BCD0-128D7E59BFED}" type="slidenum">
              <a:rPr lang="de-DE"/>
              <a:t>‹Nr.›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/>
          <a:srcRect t="6047" b="7025"/>
          <a:stretch/>
        </p:blipFill>
        <p:spPr bwMode="auto">
          <a:xfrm>
            <a:off x="2017326" y="6489505"/>
            <a:ext cx="1187624" cy="318509"/>
          </a:xfrm>
          <a:prstGeom prst="rect">
            <a:avLst/>
          </a:prstGeom>
          <a:ln>
            <a:noFill/>
          </a:ln>
        </p:spPr>
      </p:pic>
      <p:pic>
        <p:nvPicPr>
          <p:cNvPr id="9" name="Grafik 8" descr="Ein Bild, das Objekt enthält.&#10;&#10;Automatisch generierte Beschreibung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7363014" y="116632"/>
            <a:ext cx="1673482" cy="1152128"/>
          </a:xfrm>
          <a:prstGeom prst="rect">
            <a:avLst/>
          </a:prstGeom>
        </p:spPr>
      </p:pic>
      <p:pic>
        <p:nvPicPr>
          <p:cNvPr id="10" name="Grafik 9" descr="Ein Bild, das ClipArt enthält.&#10;&#10;Automatisch generierte Beschreibung"/>
          <p:cNvPicPr>
            <a:picLocks noChangeAspect="1"/>
          </p:cNvPicPr>
          <p:nvPr userDrawn="1"/>
        </p:nvPicPr>
        <p:blipFill>
          <a:blip r:embed="rId4"/>
          <a:srcRect l="3430" t="13144" r="3641" b="13713"/>
          <a:stretch/>
        </p:blipFill>
        <p:spPr bwMode="auto">
          <a:xfrm>
            <a:off x="107504" y="6401931"/>
            <a:ext cx="1806577" cy="406083"/>
          </a:xfrm>
          <a:prstGeom prst="rect">
            <a:avLst/>
          </a:prstGeom>
          <a:ln>
            <a:noFill/>
          </a:ln>
        </p:spPr>
      </p:pic>
      <p:grpSp>
        <p:nvGrpSpPr>
          <p:cNvPr id="11" name="Gruppieren 12"/>
          <p:cNvGrpSpPr/>
          <p:nvPr userDrawn="1"/>
        </p:nvGrpSpPr>
        <p:grpSpPr bwMode="auto">
          <a:xfrm>
            <a:off x="-1" y="893239"/>
            <a:ext cx="7309557" cy="473526"/>
            <a:chOff x="-1" y="893239"/>
            <a:chExt cx="7309557" cy="473526"/>
          </a:xfrm>
        </p:grpSpPr>
        <p:pic>
          <p:nvPicPr>
            <p:cNvPr id="12" name="Picture 3"/>
            <p:cNvPicPr>
              <a:picLocks noChangeAspect="1" noChangeArrowheads="1"/>
            </p:cNvPicPr>
            <p:nvPr userDrawn="1"/>
          </p:nvPicPr>
          <p:blipFill>
            <a:blip r:embed="rId5"/>
            <a:srcRect l="37720"/>
            <a:stretch/>
          </p:blipFill>
          <p:spPr bwMode="auto">
            <a:xfrm>
              <a:off x="-1" y="893239"/>
              <a:ext cx="3355519" cy="4735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" name="Picture 3"/>
            <p:cNvPicPr>
              <a:picLocks noChangeAspect="1" noChangeArrowheads="1"/>
            </p:cNvPicPr>
            <p:nvPr userDrawn="1"/>
          </p:nvPicPr>
          <p:blipFill>
            <a:blip r:embed="rId5"/>
            <a:srcRect r="42475"/>
            <a:stretch/>
          </p:blipFill>
          <p:spPr bwMode="auto">
            <a:xfrm>
              <a:off x="3346137" y="893239"/>
              <a:ext cx="3963419" cy="473526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107504" y="308464"/>
            <a:ext cx="7202052" cy="498237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tx1"/>
                </a:solidFill>
                <a:latin typeface="Avenir Next LT Pro"/>
              </a:defRPr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628650" y="1537192"/>
            <a:ext cx="7886700" cy="316343"/>
          </a:xfrm>
        </p:spPr>
        <p:txBody>
          <a:bodyPr/>
          <a:lstStyle>
            <a:lvl1pPr marL="0" indent="0">
              <a:buFont typeface="Wingdings"/>
              <a:buNone/>
              <a:defRPr sz="1800" b="1"/>
            </a:lvl1pPr>
            <a:lvl2pPr>
              <a:defRPr sz="1800" b="0"/>
            </a:lvl2pPr>
            <a:lvl3pPr>
              <a:defRPr sz="1800" b="0"/>
            </a:lvl3pPr>
            <a:lvl4pPr>
              <a:defRPr sz="1800" b="0"/>
            </a:lvl4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0">
              <a:defRPr/>
            </a:pPr>
            <a:endParaRPr lang="de-DE"/>
          </a:p>
          <a:p>
            <a:pPr lvl="0">
              <a:defRPr/>
            </a:pPr>
            <a:endParaRPr lang="de-DE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66D17F-610B-4106-BB6F-0801CF9333DB}" type="datetime1">
              <a:rPr lang="de-DE" smtClean="0"/>
              <a:t>06.09.2021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7FEBC21-55A7-4DC8-BCD0-128D7E59BFED}" type="slidenum">
              <a:rPr lang="de-DE"/>
              <a:t>‹Nr.›</a:t>
            </a:fld>
            <a:endParaRPr lang="de-DE"/>
          </a:p>
        </p:txBody>
      </p:sp>
      <p:pic>
        <p:nvPicPr>
          <p:cNvPr id="9" name="Grafik 7"/>
          <p:cNvPicPr>
            <a:picLocks noChangeAspect="1"/>
          </p:cNvPicPr>
          <p:nvPr userDrawn="1"/>
        </p:nvPicPr>
        <p:blipFill>
          <a:blip r:embed="rId2"/>
          <a:srcRect t="6047" b="7025"/>
          <a:stretch/>
        </p:blipFill>
        <p:spPr bwMode="auto">
          <a:xfrm>
            <a:off x="2017326" y="6489505"/>
            <a:ext cx="1187624" cy="318509"/>
          </a:xfrm>
          <a:prstGeom prst="rect">
            <a:avLst/>
          </a:prstGeom>
          <a:ln>
            <a:noFill/>
          </a:ln>
        </p:spPr>
      </p:pic>
      <p:pic>
        <p:nvPicPr>
          <p:cNvPr id="10" name="Grafik 8" descr="Ein Bild, das Objekt enthält.&#10;&#10;Automatisch generierte Beschreibung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7363014" y="116632"/>
            <a:ext cx="1673482" cy="1152128"/>
          </a:xfrm>
          <a:prstGeom prst="rect">
            <a:avLst/>
          </a:prstGeom>
        </p:spPr>
      </p:pic>
      <p:pic>
        <p:nvPicPr>
          <p:cNvPr id="11" name="Grafik 9" descr="Ein Bild, das ClipArt enthält.&#10;&#10;Automatisch generierte Beschreibung"/>
          <p:cNvPicPr>
            <a:picLocks noChangeAspect="1"/>
          </p:cNvPicPr>
          <p:nvPr userDrawn="1"/>
        </p:nvPicPr>
        <p:blipFill>
          <a:blip r:embed="rId4"/>
          <a:srcRect l="3430" t="13144" r="3641" b="13713"/>
          <a:stretch/>
        </p:blipFill>
        <p:spPr bwMode="auto">
          <a:xfrm>
            <a:off x="107504" y="6401931"/>
            <a:ext cx="1806577" cy="406083"/>
          </a:xfrm>
          <a:prstGeom prst="rect">
            <a:avLst/>
          </a:prstGeom>
          <a:ln>
            <a:noFill/>
          </a:ln>
        </p:spPr>
      </p:pic>
      <p:grpSp>
        <p:nvGrpSpPr>
          <p:cNvPr id="12" name="Gruppieren 12"/>
          <p:cNvGrpSpPr/>
          <p:nvPr userDrawn="1"/>
        </p:nvGrpSpPr>
        <p:grpSpPr bwMode="auto">
          <a:xfrm>
            <a:off x="-1" y="893239"/>
            <a:ext cx="7309557" cy="473526"/>
            <a:chOff x="-1" y="893239"/>
            <a:chExt cx="7309557" cy="473526"/>
          </a:xfrm>
        </p:grpSpPr>
        <p:pic>
          <p:nvPicPr>
            <p:cNvPr id="13" name="Picture 3"/>
            <p:cNvPicPr>
              <a:picLocks noChangeAspect="1" noChangeArrowheads="1"/>
            </p:cNvPicPr>
            <p:nvPr userDrawn="1"/>
          </p:nvPicPr>
          <p:blipFill>
            <a:blip r:embed="rId5"/>
            <a:srcRect l="37720"/>
            <a:stretch/>
          </p:blipFill>
          <p:spPr bwMode="auto">
            <a:xfrm>
              <a:off x="-1" y="893239"/>
              <a:ext cx="3355519" cy="4735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" name="Picture 3"/>
            <p:cNvPicPr>
              <a:picLocks noChangeAspect="1" noChangeArrowheads="1"/>
            </p:cNvPicPr>
            <p:nvPr userDrawn="1"/>
          </p:nvPicPr>
          <p:blipFill>
            <a:blip r:embed="rId5"/>
            <a:srcRect r="42475"/>
            <a:stretch/>
          </p:blipFill>
          <p:spPr bwMode="auto">
            <a:xfrm>
              <a:off x="3346137" y="893239"/>
              <a:ext cx="3963419" cy="47352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" name="Content Placeholder 2"/>
          <p:cNvSpPr>
            <a:spLocks noGrp="1"/>
          </p:cNvSpPr>
          <p:nvPr>
            <p:ph idx="13"/>
          </p:nvPr>
        </p:nvSpPr>
        <p:spPr bwMode="auto">
          <a:xfrm>
            <a:off x="628650" y="2061863"/>
            <a:ext cx="7886700" cy="4031365"/>
          </a:xfrm>
        </p:spPr>
        <p:txBody>
          <a:bodyPr/>
          <a:lstStyle>
            <a:lvl1pPr marL="0" indent="0">
              <a:buFont typeface="Wingdings"/>
              <a:buNone/>
              <a:defRPr sz="1600" b="0"/>
            </a:lvl1pPr>
            <a:lvl2pPr>
              <a:defRPr sz="1800" b="0"/>
            </a:lvl2pPr>
            <a:lvl3pPr>
              <a:defRPr sz="1800" b="0"/>
            </a:lvl3pPr>
            <a:lvl4pPr>
              <a:defRPr sz="1800" b="0"/>
            </a:lvl4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0">
              <a:defRPr/>
            </a:pPr>
            <a:endParaRPr lang="de-DE"/>
          </a:p>
          <a:p>
            <a:pPr lvl="0"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el, Vide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107504" y="308464"/>
            <a:ext cx="7202052" cy="498237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tx1"/>
                </a:solidFill>
                <a:latin typeface="Avenir Next LT Pro"/>
              </a:defRPr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628650" y="1537192"/>
            <a:ext cx="7886700" cy="316343"/>
          </a:xfrm>
        </p:spPr>
        <p:txBody>
          <a:bodyPr/>
          <a:lstStyle>
            <a:lvl1pPr marL="0" indent="0">
              <a:buFont typeface="Wingdings"/>
              <a:buNone/>
              <a:defRPr sz="1800" b="1"/>
            </a:lvl1pPr>
            <a:lvl2pPr>
              <a:defRPr sz="1800" b="0"/>
            </a:lvl2pPr>
            <a:lvl3pPr>
              <a:defRPr sz="1800" b="0"/>
            </a:lvl3pPr>
            <a:lvl4pPr>
              <a:defRPr sz="1800" b="0"/>
            </a:lvl4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0">
              <a:defRPr/>
            </a:pPr>
            <a:endParaRPr lang="de-DE"/>
          </a:p>
          <a:p>
            <a:pPr lvl="0">
              <a:defRPr/>
            </a:pPr>
            <a:endParaRPr lang="de-DE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B67ADA8-5DC7-4F06-8EEE-0604B3C44E84}" type="datetime1">
              <a:rPr lang="de-DE" smtClean="0"/>
              <a:t>06.09.2021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7FEBC21-55A7-4DC8-BCD0-128D7E59BFED}" type="slidenum">
              <a:rPr lang="de-DE"/>
              <a:t>‹Nr.›</a:t>
            </a:fld>
            <a:endParaRPr lang="de-DE"/>
          </a:p>
        </p:txBody>
      </p:sp>
      <p:pic>
        <p:nvPicPr>
          <p:cNvPr id="9" name="Grafik 7"/>
          <p:cNvPicPr>
            <a:picLocks noChangeAspect="1"/>
          </p:cNvPicPr>
          <p:nvPr userDrawn="1"/>
        </p:nvPicPr>
        <p:blipFill>
          <a:blip r:embed="rId2"/>
          <a:srcRect t="6047" b="7025"/>
          <a:stretch/>
        </p:blipFill>
        <p:spPr bwMode="auto">
          <a:xfrm>
            <a:off x="2017326" y="6489505"/>
            <a:ext cx="1187624" cy="318509"/>
          </a:xfrm>
          <a:prstGeom prst="rect">
            <a:avLst/>
          </a:prstGeom>
          <a:ln>
            <a:noFill/>
          </a:ln>
        </p:spPr>
      </p:pic>
      <p:pic>
        <p:nvPicPr>
          <p:cNvPr id="10" name="Grafik 8" descr="Ein Bild, das Objekt enthält.&#10;&#10;Automatisch generierte Beschreibung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7363014" y="116632"/>
            <a:ext cx="1673482" cy="1152128"/>
          </a:xfrm>
          <a:prstGeom prst="rect">
            <a:avLst/>
          </a:prstGeom>
        </p:spPr>
      </p:pic>
      <p:pic>
        <p:nvPicPr>
          <p:cNvPr id="11" name="Grafik 9" descr="Ein Bild, das ClipArt enthält.&#10;&#10;Automatisch generierte Beschreibung"/>
          <p:cNvPicPr>
            <a:picLocks noChangeAspect="1"/>
          </p:cNvPicPr>
          <p:nvPr userDrawn="1"/>
        </p:nvPicPr>
        <p:blipFill>
          <a:blip r:embed="rId4"/>
          <a:srcRect l="3430" t="13144" r="3641" b="13713"/>
          <a:stretch/>
        </p:blipFill>
        <p:spPr bwMode="auto">
          <a:xfrm>
            <a:off x="107504" y="6401931"/>
            <a:ext cx="1806577" cy="406083"/>
          </a:xfrm>
          <a:prstGeom prst="rect">
            <a:avLst/>
          </a:prstGeom>
          <a:ln>
            <a:noFill/>
          </a:ln>
        </p:spPr>
      </p:pic>
      <p:grpSp>
        <p:nvGrpSpPr>
          <p:cNvPr id="12" name="Gruppieren 12"/>
          <p:cNvGrpSpPr/>
          <p:nvPr userDrawn="1"/>
        </p:nvGrpSpPr>
        <p:grpSpPr bwMode="auto">
          <a:xfrm>
            <a:off x="-1" y="893239"/>
            <a:ext cx="7309557" cy="473526"/>
            <a:chOff x="-1" y="893239"/>
            <a:chExt cx="7309557" cy="473526"/>
          </a:xfrm>
        </p:grpSpPr>
        <p:pic>
          <p:nvPicPr>
            <p:cNvPr id="13" name="Picture 3"/>
            <p:cNvPicPr>
              <a:picLocks noChangeAspect="1" noChangeArrowheads="1"/>
            </p:cNvPicPr>
            <p:nvPr userDrawn="1"/>
          </p:nvPicPr>
          <p:blipFill>
            <a:blip r:embed="rId5"/>
            <a:srcRect l="37720"/>
            <a:stretch/>
          </p:blipFill>
          <p:spPr bwMode="auto">
            <a:xfrm>
              <a:off x="-1" y="893239"/>
              <a:ext cx="3355519" cy="4735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" name="Picture 3"/>
            <p:cNvPicPr>
              <a:picLocks noChangeAspect="1" noChangeArrowheads="1"/>
            </p:cNvPicPr>
            <p:nvPr userDrawn="1"/>
          </p:nvPicPr>
          <p:blipFill>
            <a:blip r:embed="rId5"/>
            <a:srcRect r="42475"/>
            <a:stretch/>
          </p:blipFill>
          <p:spPr bwMode="auto">
            <a:xfrm>
              <a:off x="3346137" y="893239"/>
              <a:ext cx="3963419" cy="47352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" name="Medienplatzhalter 14"/>
          <p:cNvSpPr>
            <a:spLocks noGrp="1"/>
          </p:cNvSpPr>
          <p:nvPr>
            <p:ph type="media" sz="quarter" idx="14"/>
          </p:nvPr>
        </p:nvSpPr>
        <p:spPr bwMode="auto">
          <a:xfrm>
            <a:off x="628650" y="2121967"/>
            <a:ext cx="7886700" cy="3971262"/>
          </a:xfrm>
        </p:spPr>
        <p:txBody>
          <a:bodyPr/>
          <a:lstStyle/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Video ohne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Medienplatzhalter 14"/>
          <p:cNvSpPr>
            <a:spLocks noGrp="1"/>
          </p:cNvSpPr>
          <p:nvPr>
            <p:ph type="media" sz="quarter" idx="14"/>
          </p:nvPr>
        </p:nvSpPr>
        <p:spPr bwMode="auto">
          <a:xfrm>
            <a:off x="628650" y="1537192"/>
            <a:ext cx="7886700" cy="4556037"/>
          </a:xfr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 bwMode="auto">
          <a:xfrm>
            <a:off x="107504" y="308464"/>
            <a:ext cx="7202052" cy="498237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tx1"/>
                </a:solidFill>
                <a:latin typeface="Avenir Next LT Pro"/>
              </a:defRPr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EFDF156-B9CB-4FAC-A7AB-013D7EBFD087}" type="datetime1">
              <a:rPr lang="de-DE" smtClean="0"/>
              <a:t>06.09.2021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7FEBC21-55A7-4DC8-BCD0-128D7E59BFED}" type="slidenum">
              <a:rPr lang="de-DE"/>
              <a:t>‹Nr.›</a:t>
            </a:fld>
            <a:endParaRPr lang="de-DE"/>
          </a:p>
        </p:txBody>
      </p:sp>
      <p:pic>
        <p:nvPicPr>
          <p:cNvPr id="9" name="Grafik 7"/>
          <p:cNvPicPr>
            <a:picLocks noChangeAspect="1"/>
          </p:cNvPicPr>
          <p:nvPr userDrawn="1"/>
        </p:nvPicPr>
        <p:blipFill>
          <a:blip r:embed="rId2"/>
          <a:srcRect t="6047" b="7025"/>
          <a:stretch/>
        </p:blipFill>
        <p:spPr bwMode="auto">
          <a:xfrm>
            <a:off x="2017326" y="6489505"/>
            <a:ext cx="1187624" cy="318509"/>
          </a:xfrm>
          <a:prstGeom prst="rect">
            <a:avLst/>
          </a:prstGeom>
          <a:ln>
            <a:noFill/>
          </a:ln>
        </p:spPr>
      </p:pic>
      <p:pic>
        <p:nvPicPr>
          <p:cNvPr id="10" name="Grafik 8" descr="Ein Bild, das Objekt enthält.&#10;&#10;Automatisch generierte Beschreibung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7363014" y="116632"/>
            <a:ext cx="1673482" cy="1152128"/>
          </a:xfrm>
          <a:prstGeom prst="rect">
            <a:avLst/>
          </a:prstGeom>
        </p:spPr>
      </p:pic>
      <p:pic>
        <p:nvPicPr>
          <p:cNvPr id="11" name="Grafik 9" descr="Ein Bild, das ClipArt enthält.&#10;&#10;Automatisch generierte Beschreibung"/>
          <p:cNvPicPr>
            <a:picLocks noChangeAspect="1"/>
          </p:cNvPicPr>
          <p:nvPr userDrawn="1"/>
        </p:nvPicPr>
        <p:blipFill>
          <a:blip r:embed="rId4"/>
          <a:srcRect l="3430" t="13144" r="3641" b="13713"/>
          <a:stretch/>
        </p:blipFill>
        <p:spPr bwMode="auto">
          <a:xfrm>
            <a:off x="107504" y="6401931"/>
            <a:ext cx="1806577" cy="406083"/>
          </a:xfrm>
          <a:prstGeom prst="rect">
            <a:avLst/>
          </a:prstGeom>
          <a:ln>
            <a:noFill/>
          </a:ln>
        </p:spPr>
      </p:pic>
      <p:grpSp>
        <p:nvGrpSpPr>
          <p:cNvPr id="12" name="Gruppieren 12"/>
          <p:cNvGrpSpPr/>
          <p:nvPr userDrawn="1"/>
        </p:nvGrpSpPr>
        <p:grpSpPr bwMode="auto">
          <a:xfrm>
            <a:off x="-1" y="893239"/>
            <a:ext cx="7309557" cy="473526"/>
            <a:chOff x="-1" y="893239"/>
            <a:chExt cx="7309557" cy="473526"/>
          </a:xfrm>
        </p:grpSpPr>
        <p:pic>
          <p:nvPicPr>
            <p:cNvPr id="13" name="Picture 3"/>
            <p:cNvPicPr>
              <a:picLocks noChangeAspect="1" noChangeArrowheads="1"/>
            </p:cNvPicPr>
            <p:nvPr userDrawn="1"/>
          </p:nvPicPr>
          <p:blipFill>
            <a:blip r:embed="rId5"/>
            <a:srcRect l="37720"/>
            <a:stretch/>
          </p:blipFill>
          <p:spPr bwMode="auto">
            <a:xfrm>
              <a:off x="-1" y="893239"/>
              <a:ext cx="3355519" cy="4735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" name="Picture 3"/>
            <p:cNvPicPr>
              <a:picLocks noChangeAspect="1" noChangeArrowheads="1"/>
            </p:cNvPicPr>
            <p:nvPr userDrawn="1"/>
          </p:nvPicPr>
          <p:blipFill>
            <a:blip r:embed="rId5"/>
            <a:srcRect r="42475"/>
            <a:stretch/>
          </p:blipFill>
          <p:spPr bwMode="auto">
            <a:xfrm>
              <a:off x="3346137" y="893239"/>
              <a:ext cx="3963419" cy="473526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Bild ohne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107504" y="308464"/>
            <a:ext cx="7202052" cy="498237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tx1"/>
                </a:solidFill>
                <a:latin typeface="Avenir Next LT Pro"/>
              </a:defRPr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893B584-6D67-4FC5-8897-6627243458B7}" type="datetime1">
              <a:rPr lang="de-DE" smtClean="0"/>
              <a:t>06.09.2021</a:t>
            </a:fld>
            <a:endParaRPr 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7FEBC21-55A7-4DC8-BCD0-128D7E59BFED}" type="slidenum">
              <a:rPr lang="de-DE"/>
              <a:t>‹Nr.›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/>
          <a:srcRect t="6047" b="7025"/>
          <a:stretch/>
        </p:blipFill>
        <p:spPr bwMode="auto">
          <a:xfrm>
            <a:off x="2017326" y="6489505"/>
            <a:ext cx="1187624" cy="318509"/>
          </a:xfrm>
          <a:prstGeom prst="rect">
            <a:avLst/>
          </a:prstGeom>
          <a:ln>
            <a:noFill/>
          </a:ln>
        </p:spPr>
      </p:pic>
      <p:pic>
        <p:nvPicPr>
          <p:cNvPr id="9" name="Grafik 8" descr="Ein Bild, das Objekt enthält.&#10;&#10;Automatisch generierte Beschreibung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7363014" y="116632"/>
            <a:ext cx="1673482" cy="1152128"/>
          </a:xfrm>
          <a:prstGeom prst="rect">
            <a:avLst/>
          </a:prstGeom>
        </p:spPr>
      </p:pic>
      <p:pic>
        <p:nvPicPr>
          <p:cNvPr id="10" name="Grafik 9" descr="Ein Bild, das ClipArt enthält.&#10;&#10;Automatisch generierte Beschreibung"/>
          <p:cNvPicPr>
            <a:picLocks noChangeAspect="1"/>
          </p:cNvPicPr>
          <p:nvPr userDrawn="1"/>
        </p:nvPicPr>
        <p:blipFill>
          <a:blip r:embed="rId4"/>
          <a:srcRect l="3430" t="13144" r="3641" b="13713"/>
          <a:stretch/>
        </p:blipFill>
        <p:spPr bwMode="auto">
          <a:xfrm>
            <a:off x="107504" y="6401931"/>
            <a:ext cx="1806577" cy="406083"/>
          </a:xfrm>
          <a:prstGeom prst="rect">
            <a:avLst/>
          </a:prstGeom>
          <a:ln>
            <a:noFill/>
          </a:ln>
        </p:spPr>
      </p:pic>
      <p:grpSp>
        <p:nvGrpSpPr>
          <p:cNvPr id="11" name="Gruppieren 12"/>
          <p:cNvGrpSpPr/>
          <p:nvPr userDrawn="1"/>
        </p:nvGrpSpPr>
        <p:grpSpPr bwMode="auto">
          <a:xfrm>
            <a:off x="-1" y="893239"/>
            <a:ext cx="7309557" cy="473526"/>
            <a:chOff x="-1" y="893239"/>
            <a:chExt cx="7309557" cy="473526"/>
          </a:xfrm>
        </p:grpSpPr>
        <p:pic>
          <p:nvPicPr>
            <p:cNvPr id="12" name="Picture 3"/>
            <p:cNvPicPr>
              <a:picLocks noChangeAspect="1" noChangeArrowheads="1"/>
            </p:cNvPicPr>
            <p:nvPr userDrawn="1"/>
          </p:nvPicPr>
          <p:blipFill>
            <a:blip r:embed="rId5"/>
            <a:srcRect l="37720"/>
            <a:stretch/>
          </p:blipFill>
          <p:spPr bwMode="auto">
            <a:xfrm>
              <a:off x="-1" y="893239"/>
              <a:ext cx="3355519" cy="4735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" name="Picture 3"/>
            <p:cNvPicPr>
              <a:picLocks noChangeAspect="1" noChangeArrowheads="1"/>
            </p:cNvPicPr>
            <p:nvPr userDrawn="1"/>
          </p:nvPicPr>
          <p:blipFill>
            <a:blip r:embed="rId5"/>
            <a:srcRect r="42475"/>
            <a:stretch/>
          </p:blipFill>
          <p:spPr bwMode="auto">
            <a:xfrm>
              <a:off x="3346137" y="893239"/>
              <a:ext cx="3963419" cy="47352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4" name="Bildplatzhalter 11"/>
          <p:cNvSpPr>
            <a:spLocks noGrp="1"/>
          </p:cNvSpPr>
          <p:nvPr>
            <p:ph type="pic" sz="quarter" idx="15"/>
          </p:nvPr>
        </p:nvSpPr>
        <p:spPr bwMode="auto">
          <a:xfrm>
            <a:off x="628650" y="1536700"/>
            <a:ext cx="7886700" cy="4548216"/>
          </a:xfrm>
        </p:spPr>
        <p:txBody>
          <a:bodyPr/>
          <a:lstStyle/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107504" y="308464"/>
            <a:ext cx="7202052" cy="498237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tx1"/>
                </a:solidFill>
                <a:latin typeface="Avenir Next LT Pro"/>
              </a:defRPr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628650" y="1537192"/>
            <a:ext cx="7886700" cy="316343"/>
          </a:xfrm>
        </p:spPr>
        <p:txBody>
          <a:bodyPr/>
          <a:lstStyle>
            <a:lvl1pPr marL="0" indent="0">
              <a:buFont typeface="Wingdings"/>
              <a:buNone/>
              <a:defRPr sz="1800" b="1"/>
            </a:lvl1pPr>
            <a:lvl2pPr>
              <a:defRPr sz="1800" b="0"/>
            </a:lvl2pPr>
            <a:lvl3pPr>
              <a:defRPr sz="1800" b="0"/>
            </a:lvl3pPr>
            <a:lvl4pPr>
              <a:defRPr sz="1800" b="0"/>
            </a:lvl4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0">
              <a:defRPr/>
            </a:pPr>
            <a:endParaRPr lang="de-DE"/>
          </a:p>
          <a:p>
            <a:pPr lvl="0">
              <a:defRPr/>
            </a:pPr>
            <a:endParaRPr lang="de-DE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20BB93D-EBEB-44DC-A38A-EE67BDE90947}" type="datetime1">
              <a:rPr lang="de-DE" smtClean="0"/>
              <a:t>06.09.2021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7FEBC21-55A7-4DC8-BCD0-128D7E59BFED}" type="slidenum">
              <a:rPr lang="de-DE"/>
              <a:t>‹Nr.›</a:t>
            </a:fld>
            <a:endParaRPr lang="de-DE"/>
          </a:p>
        </p:txBody>
      </p:sp>
      <p:pic>
        <p:nvPicPr>
          <p:cNvPr id="9" name="Grafik 7"/>
          <p:cNvPicPr>
            <a:picLocks noChangeAspect="1"/>
          </p:cNvPicPr>
          <p:nvPr userDrawn="1"/>
        </p:nvPicPr>
        <p:blipFill>
          <a:blip r:embed="rId2"/>
          <a:srcRect t="6047" b="7025"/>
          <a:stretch/>
        </p:blipFill>
        <p:spPr bwMode="auto">
          <a:xfrm>
            <a:off x="2017326" y="6489505"/>
            <a:ext cx="1187624" cy="318509"/>
          </a:xfrm>
          <a:prstGeom prst="rect">
            <a:avLst/>
          </a:prstGeom>
          <a:ln>
            <a:noFill/>
          </a:ln>
        </p:spPr>
      </p:pic>
      <p:pic>
        <p:nvPicPr>
          <p:cNvPr id="10" name="Grafik 8" descr="Ein Bild, das Objekt enthält.&#10;&#10;Automatisch generierte Beschreibung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7363014" y="116632"/>
            <a:ext cx="1673482" cy="1152128"/>
          </a:xfrm>
          <a:prstGeom prst="rect">
            <a:avLst/>
          </a:prstGeom>
        </p:spPr>
      </p:pic>
      <p:pic>
        <p:nvPicPr>
          <p:cNvPr id="11" name="Grafik 9" descr="Ein Bild, das ClipArt enthält.&#10;&#10;Automatisch generierte Beschreibung"/>
          <p:cNvPicPr>
            <a:picLocks noChangeAspect="1"/>
          </p:cNvPicPr>
          <p:nvPr userDrawn="1"/>
        </p:nvPicPr>
        <p:blipFill>
          <a:blip r:embed="rId4"/>
          <a:srcRect l="3430" t="13144" r="3641" b="13713"/>
          <a:stretch/>
        </p:blipFill>
        <p:spPr bwMode="auto">
          <a:xfrm>
            <a:off x="107504" y="6401931"/>
            <a:ext cx="1806577" cy="406083"/>
          </a:xfrm>
          <a:prstGeom prst="rect">
            <a:avLst/>
          </a:prstGeom>
          <a:ln>
            <a:noFill/>
          </a:ln>
        </p:spPr>
      </p:pic>
      <p:grpSp>
        <p:nvGrpSpPr>
          <p:cNvPr id="12" name="Gruppieren 12"/>
          <p:cNvGrpSpPr/>
          <p:nvPr userDrawn="1"/>
        </p:nvGrpSpPr>
        <p:grpSpPr bwMode="auto">
          <a:xfrm>
            <a:off x="-1" y="893239"/>
            <a:ext cx="7309557" cy="473526"/>
            <a:chOff x="-1" y="893239"/>
            <a:chExt cx="7309557" cy="473526"/>
          </a:xfrm>
        </p:grpSpPr>
        <p:pic>
          <p:nvPicPr>
            <p:cNvPr id="13" name="Picture 3"/>
            <p:cNvPicPr>
              <a:picLocks noChangeAspect="1" noChangeArrowheads="1"/>
            </p:cNvPicPr>
            <p:nvPr userDrawn="1"/>
          </p:nvPicPr>
          <p:blipFill>
            <a:blip r:embed="rId5"/>
            <a:srcRect l="37720"/>
            <a:stretch/>
          </p:blipFill>
          <p:spPr bwMode="auto">
            <a:xfrm>
              <a:off x="-1" y="893239"/>
              <a:ext cx="3355519" cy="4735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" name="Picture 3"/>
            <p:cNvPicPr>
              <a:picLocks noChangeAspect="1" noChangeArrowheads="1"/>
            </p:cNvPicPr>
            <p:nvPr userDrawn="1"/>
          </p:nvPicPr>
          <p:blipFill>
            <a:blip r:embed="rId5"/>
            <a:srcRect r="42475"/>
            <a:stretch/>
          </p:blipFill>
          <p:spPr bwMode="auto">
            <a:xfrm>
              <a:off x="3346137" y="893239"/>
              <a:ext cx="3963419" cy="473526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el, Text, Bild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107504" y="308464"/>
            <a:ext cx="7202052" cy="498237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tx1"/>
                </a:solidFill>
                <a:latin typeface="Avenir Next LT Pro"/>
              </a:defRPr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628649" y="1537192"/>
            <a:ext cx="8024813" cy="316343"/>
          </a:xfrm>
        </p:spPr>
        <p:txBody>
          <a:bodyPr/>
          <a:lstStyle>
            <a:lvl1pPr marL="0" indent="0">
              <a:buFont typeface="Wingdings"/>
              <a:buNone/>
              <a:defRPr sz="1800" b="1"/>
            </a:lvl1pPr>
            <a:lvl2pPr>
              <a:defRPr sz="1800" b="0"/>
            </a:lvl2pPr>
            <a:lvl3pPr>
              <a:defRPr sz="1800" b="0"/>
            </a:lvl3pPr>
            <a:lvl4pPr>
              <a:defRPr sz="1800" b="0"/>
            </a:lvl4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0">
              <a:defRPr/>
            </a:pPr>
            <a:endParaRPr lang="de-DE"/>
          </a:p>
          <a:p>
            <a:pPr lvl="0">
              <a:defRPr/>
            </a:pPr>
            <a:endParaRPr lang="de-DE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D7F4128-7481-423A-AE7C-13689196F6DC}" type="datetime1">
              <a:rPr lang="de-DE" smtClean="0"/>
              <a:t>06.09.2021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7FEBC21-55A7-4DC8-BCD0-128D7E59BFED}" type="slidenum">
              <a:rPr lang="de-DE"/>
              <a:t>‹Nr.›</a:t>
            </a:fld>
            <a:endParaRPr lang="de-DE"/>
          </a:p>
        </p:txBody>
      </p:sp>
      <p:pic>
        <p:nvPicPr>
          <p:cNvPr id="9" name="Grafik 7"/>
          <p:cNvPicPr>
            <a:picLocks noChangeAspect="1"/>
          </p:cNvPicPr>
          <p:nvPr userDrawn="1"/>
        </p:nvPicPr>
        <p:blipFill>
          <a:blip r:embed="rId2"/>
          <a:srcRect t="6047" b="7025"/>
          <a:stretch/>
        </p:blipFill>
        <p:spPr bwMode="auto">
          <a:xfrm>
            <a:off x="2017326" y="6489505"/>
            <a:ext cx="1187624" cy="318509"/>
          </a:xfrm>
          <a:prstGeom prst="rect">
            <a:avLst/>
          </a:prstGeom>
          <a:ln>
            <a:noFill/>
          </a:ln>
        </p:spPr>
      </p:pic>
      <p:pic>
        <p:nvPicPr>
          <p:cNvPr id="10" name="Grafik 8" descr="Ein Bild, das Objekt enthält.&#10;&#10;Automatisch generierte Beschreibung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7363014" y="116632"/>
            <a:ext cx="1673482" cy="1152128"/>
          </a:xfrm>
          <a:prstGeom prst="rect">
            <a:avLst/>
          </a:prstGeom>
        </p:spPr>
      </p:pic>
      <p:pic>
        <p:nvPicPr>
          <p:cNvPr id="11" name="Grafik 9" descr="Ein Bild, das ClipArt enthält.&#10;&#10;Automatisch generierte Beschreibung"/>
          <p:cNvPicPr>
            <a:picLocks noChangeAspect="1"/>
          </p:cNvPicPr>
          <p:nvPr userDrawn="1"/>
        </p:nvPicPr>
        <p:blipFill>
          <a:blip r:embed="rId4"/>
          <a:srcRect l="3430" t="13144" r="3641" b="13713"/>
          <a:stretch/>
        </p:blipFill>
        <p:spPr bwMode="auto">
          <a:xfrm>
            <a:off x="107504" y="6401931"/>
            <a:ext cx="1806577" cy="406083"/>
          </a:xfrm>
          <a:prstGeom prst="rect">
            <a:avLst/>
          </a:prstGeom>
          <a:ln>
            <a:noFill/>
          </a:ln>
        </p:spPr>
      </p:pic>
      <p:grpSp>
        <p:nvGrpSpPr>
          <p:cNvPr id="12" name="Gruppieren 12"/>
          <p:cNvGrpSpPr/>
          <p:nvPr userDrawn="1"/>
        </p:nvGrpSpPr>
        <p:grpSpPr bwMode="auto">
          <a:xfrm>
            <a:off x="-1" y="893239"/>
            <a:ext cx="7309557" cy="473526"/>
            <a:chOff x="-1" y="893239"/>
            <a:chExt cx="7309557" cy="473526"/>
          </a:xfrm>
        </p:grpSpPr>
        <p:pic>
          <p:nvPicPr>
            <p:cNvPr id="13" name="Picture 3"/>
            <p:cNvPicPr>
              <a:picLocks noChangeAspect="1" noChangeArrowheads="1"/>
            </p:cNvPicPr>
            <p:nvPr userDrawn="1"/>
          </p:nvPicPr>
          <p:blipFill>
            <a:blip r:embed="rId5"/>
            <a:srcRect l="37720"/>
            <a:stretch/>
          </p:blipFill>
          <p:spPr bwMode="auto">
            <a:xfrm>
              <a:off x="-1" y="893239"/>
              <a:ext cx="3355519" cy="4735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" name="Picture 3"/>
            <p:cNvPicPr>
              <a:picLocks noChangeAspect="1" noChangeArrowheads="1"/>
            </p:cNvPicPr>
            <p:nvPr userDrawn="1"/>
          </p:nvPicPr>
          <p:blipFill>
            <a:blip r:embed="rId5"/>
            <a:srcRect r="42475"/>
            <a:stretch/>
          </p:blipFill>
          <p:spPr bwMode="auto">
            <a:xfrm>
              <a:off x="3346137" y="893239"/>
              <a:ext cx="3963419" cy="47352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" name="Content Placeholder 2"/>
          <p:cNvSpPr>
            <a:spLocks noGrp="1"/>
          </p:cNvSpPr>
          <p:nvPr>
            <p:ph idx="13"/>
          </p:nvPr>
        </p:nvSpPr>
        <p:spPr bwMode="auto">
          <a:xfrm>
            <a:off x="628650" y="2061863"/>
            <a:ext cx="3760470" cy="4031365"/>
          </a:xfrm>
        </p:spPr>
        <p:txBody>
          <a:bodyPr/>
          <a:lstStyle>
            <a:lvl1pPr marL="0" indent="0">
              <a:buFont typeface="Wingdings"/>
              <a:buNone/>
              <a:defRPr sz="1600" b="0"/>
            </a:lvl1pPr>
            <a:lvl2pPr>
              <a:defRPr sz="1800" b="0"/>
            </a:lvl2pPr>
            <a:lvl3pPr>
              <a:defRPr sz="1800" b="0"/>
            </a:lvl3pPr>
            <a:lvl4pPr>
              <a:defRPr sz="1800" b="0"/>
            </a:lvl4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0">
              <a:defRPr/>
            </a:pPr>
            <a:endParaRPr lang="de-DE"/>
          </a:p>
          <a:p>
            <a:pPr lvl="0">
              <a:defRPr/>
            </a:pPr>
            <a:endParaRPr lang="de-DE"/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4"/>
          </p:nvPr>
        </p:nvSpPr>
        <p:spPr bwMode="auto">
          <a:xfrm>
            <a:off x="4572000" y="2061863"/>
            <a:ext cx="4081463" cy="4030662"/>
          </a:xfrm>
        </p:spPr>
        <p:txBody>
          <a:bodyPr/>
          <a:lstStyle/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el, Text, Diagramm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107504" y="308464"/>
            <a:ext cx="7202052" cy="498237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tx1"/>
                </a:solidFill>
                <a:latin typeface="Avenir Next LT Pro"/>
              </a:defRPr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628650" y="1537192"/>
            <a:ext cx="8024812" cy="316343"/>
          </a:xfrm>
        </p:spPr>
        <p:txBody>
          <a:bodyPr/>
          <a:lstStyle>
            <a:lvl1pPr marL="0" indent="0">
              <a:buFont typeface="Wingdings"/>
              <a:buNone/>
              <a:defRPr sz="1800" b="1"/>
            </a:lvl1pPr>
            <a:lvl2pPr>
              <a:defRPr sz="1800" b="0"/>
            </a:lvl2pPr>
            <a:lvl3pPr>
              <a:defRPr sz="1800" b="0"/>
            </a:lvl3pPr>
            <a:lvl4pPr>
              <a:defRPr sz="1800" b="0"/>
            </a:lvl4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0">
              <a:defRPr/>
            </a:pPr>
            <a:endParaRPr lang="de-DE"/>
          </a:p>
          <a:p>
            <a:pPr lvl="0">
              <a:defRPr/>
            </a:pPr>
            <a:endParaRPr lang="de-DE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BEF1C1-A344-4D23-B3FC-4EF817C3B48C}" type="datetime1">
              <a:rPr lang="de-DE" smtClean="0"/>
              <a:t>06.09.2021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7FEBC21-55A7-4DC8-BCD0-128D7E59BFED}" type="slidenum">
              <a:rPr lang="de-DE"/>
              <a:t>‹Nr.›</a:t>
            </a:fld>
            <a:endParaRPr lang="de-DE"/>
          </a:p>
        </p:txBody>
      </p:sp>
      <p:pic>
        <p:nvPicPr>
          <p:cNvPr id="9" name="Grafik 7"/>
          <p:cNvPicPr>
            <a:picLocks noChangeAspect="1"/>
          </p:cNvPicPr>
          <p:nvPr userDrawn="1"/>
        </p:nvPicPr>
        <p:blipFill>
          <a:blip r:embed="rId2"/>
          <a:srcRect t="6047" b="7025"/>
          <a:stretch/>
        </p:blipFill>
        <p:spPr bwMode="auto">
          <a:xfrm>
            <a:off x="2017326" y="6489505"/>
            <a:ext cx="1187624" cy="318509"/>
          </a:xfrm>
          <a:prstGeom prst="rect">
            <a:avLst/>
          </a:prstGeom>
          <a:ln>
            <a:noFill/>
          </a:ln>
        </p:spPr>
      </p:pic>
      <p:pic>
        <p:nvPicPr>
          <p:cNvPr id="10" name="Grafik 8" descr="Ein Bild, das Objekt enthält.&#10;&#10;Automatisch generierte Beschreibung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7363014" y="116632"/>
            <a:ext cx="1673482" cy="1152128"/>
          </a:xfrm>
          <a:prstGeom prst="rect">
            <a:avLst/>
          </a:prstGeom>
        </p:spPr>
      </p:pic>
      <p:pic>
        <p:nvPicPr>
          <p:cNvPr id="11" name="Grafik 9" descr="Ein Bild, das ClipArt enthält.&#10;&#10;Automatisch generierte Beschreibung"/>
          <p:cNvPicPr>
            <a:picLocks noChangeAspect="1"/>
          </p:cNvPicPr>
          <p:nvPr userDrawn="1"/>
        </p:nvPicPr>
        <p:blipFill>
          <a:blip r:embed="rId4"/>
          <a:srcRect l="3430" t="13144" r="3641" b="13713"/>
          <a:stretch/>
        </p:blipFill>
        <p:spPr bwMode="auto">
          <a:xfrm>
            <a:off x="107504" y="6401931"/>
            <a:ext cx="1806577" cy="406083"/>
          </a:xfrm>
          <a:prstGeom prst="rect">
            <a:avLst/>
          </a:prstGeom>
          <a:ln>
            <a:noFill/>
          </a:ln>
        </p:spPr>
      </p:pic>
      <p:grpSp>
        <p:nvGrpSpPr>
          <p:cNvPr id="12" name="Gruppieren 12"/>
          <p:cNvGrpSpPr/>
          <p:nvPr userDrawn="1"/>
        </p:nvGrpSpPr>
        <p:grpSpPr bwMode="auto">
          <a:xfrm>
            <a:off x="-1" y="893239"/>
            <a:ext cx="7309557" cy="473526"/>
            <a:chOff x="-1" y="893239"/>
            <a:chExt cx="7309557" cy="473526"/>
          </a:xfrm>
        </p:grpSpPr>
        <p:pic>
          <p:nvPicPr>
            <p:cNvPr id="13" name="Picture 3"/>
            <p:cNvPicPr>
              <a:picLocks noChangeAspect="1" noChangeArrowheads="1"/>
            </p:cNvPicPr>
            <p:nvPr userDrawn="1"/>
          </p:nvPicPr>
          <p:blipFill>
            <a:blip r:embed="rId5"/>
            <a:srcRect l="37720"/>
            <a:stretch/>
          </p:blipFill>
          <p:spPr bwMode="auto">
            <a:xfrm>
              <a:off x="-1" y="893239"/>
              <a:ext cx="3355519" cy="4735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" name="Picture 3"/>
            <p:cNvPicPr>
              <a:picLocks noChangeAspect="1" noChangeArrowheads="1"/>
            </p:cNvPicPr>
            <p:nvPr userDrawn="1"/>
          </p:nvPicPr>
          <p:blipFill>
            <a:blip r:embed="rId5"/>
            <a:srcRect r="42475"/>
            <a:stretch/>
          </p:blipFill>
          <p:spPr bwMode="auto">
            <a:xfrm>
              <a:off x="3346137" y="893239"/>
              <a:ext cx="3963419" cy="47352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" name="Content Placeholder 2"/>
          <p:cNvSpPr>
            <a:spLocks noGrp="1"/>
          </p:cNvSpPr>
          <p:nvPr>
            <p:ph idx="13"/>
          </p:nvPr>
        </p:nvSpPr>
        <p:spPr bwMode="auto">
          <a:xfrm>
            <a:off x="628650" y="2061863"/>
            <a:ext cx="3760470" cy="4031365"/>
          </a:xfrm>
        </p:spPr>
        <p:txBody>
          <a:bodyPr/>
          <a:lstStyle>
            <a:lvl1pPr marL="0" indent="0">
              <a:buFont typeface="Wingdings"/>
              <a:buNone/>
              <a:defRPr sz="1600" b="0"/>
            </a:lvl1pPr>
            <a:lvl2pPr>
              <a:defRPr sz="1800" b="0"/>
            </a:lvl2pPr>
            <a:lvl3pPr>
              <a:defRPr sz="1800" b="0"/>
            </a:lvl3pPr>
            <a:lvl4pPr>
              <a:defRPr sz="1800" b="0"/>
            </a:lvl4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0">
              <a:defRPr/>
            </a:pPr>
            <a:endParaRPr lang="de-DE"/>
          </a:p>
          <a:p>
            <a:pPr lvl="0">
              <a:defRPr/>
            </a:pPr>
            <a:endParaRPr lang="de-DE"/>
          </a:p>
        </p:txBody>
      </p:sp>
      <p:sp>
        <p:nvSpPr>
          <p:cNvPr id="16" name="Diagrammplatzhalter 15"/>
          <p:cNvSpPr>
            <a:spLocks noGrp="1"/>
          </p:cNvSpPr>
          <p:nvPr>
            <p:ph type="chart" sz="quarter" idx="15"/>
          </p:nvPr>
        </p:nvSpPr>
        <p:spPr bwMode="auto">
          <a:xfrm>
            <a:off x="4572000" y="2061862"/>
            <a:ext cx="4081462" cy="4031365"/>
          </a:xfrm>
        </p:spPr>
        <p:txBody>
          <a:bodyPr/>
          <a:lstStyle/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el, Text, Diagramm horizont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107504" y="308464"/>
            <a:ext cx="7202052" cy="498237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tx1"/>
                </a:solidFill>
                <a:latin typeface="Avenir Next LT Pro"/>
              </a:defRPr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628650" y="1537192"/>
            <a:ext cx="8024812" cy="316343"/>
          </a:xfrm>
        </p:spPr>
        <p:txBody>
          <a:bodyPr/>
          <a:lstStyle>
            <a:lvl1pPr marL="0" indent="0">
              <a:buFont typeface="Wingdings"/>
              <a:buNone/>
              <a:defRPr sz="1800" b="1"/>
            </a:lvl1pPr>
            <a:lvl2pPr>
              <a:defRPr sz="1800" b="0"/>
            </a:lvl2pPr>
            <a:lvl3pPr>
              <a:defRPr sz="1800" b="0"/>
            </a:lvl3pPr>
            <a:lvl4pPr>
              <a:defRPr sz="1800" b="0"/>
            </a:lvl4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0">
              <a:defRPr/>
            </a:pPr>
            <a:endParaRPr lang="de-DE"/>
          </a:p>
          <a:p>
            <a:pPr lvl="0">
              <a:defRPr/>
            </a:pPr>
            <a:endParaRPr lang="de-DE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7DEA88-7001-4D32-AFA7-86D21F9D6BD7}" type="datetime1">
              <a:rPr lang="de-DE" smtClean="0"/>
              <a:t>06.09.2021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7FEBC21-55A7-4DC8-BCD0-128D7E59BFED}" type="slidenum">
              <a:rPr lang="de-DE"/>
              <a:t>‹Nr.›</a:t>
            </a:fld>
            <a:endParaRPr lang="de-DE"/>
          </a:p>
        </p:txBody>
      </p:sp>
      <p:pic>
        <p:nvPicPr>
          <p:cNvPr id="9" name="Grafik 7"/>
          <p:cNvPicPr>
            <a:picLocks noChangeAspect="1"/>
          </p:cNvPicPr>
          <p:nvPr userDrawn="1"/>
        </p:nvPicPr>
        <p:blipFill>
          <a:blip r:embed="rId2"/>
          <a:srcRect t="6047" b="7025"/>
          <a:stretch/>
        </p:blipFill>
        <p:spPr bwMode="auto">
          <a:xfrm>
            <a:off x="2017326" y="6489505"/>
            <a:ext cx="1187624" cy="318509"/>
          </a:xfrm>
          <a:prstGeom prst="rect">
            <a:avLst/>
          </a:prstGeom>
          <a:ln>
            <a:noFill/>
          </a:ln>
        </p:spPr>
      </p:pic>
      <p:pic>
        <p:nvPicPr>
          <p:cNvPr id="10" name="Grafik 8" descr="Ein Bild, das Objekt enthält.&#10;&#10;Automatisch generierte Beschreibung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7363014" y="116632"/>
            <a:ext cx="1673482" cy="1152128"/>
          </a:xfrm>
          <a:prstGeom prst="rect">
            <a:avLst/>
          </a:prstGeom>
        </p:spPr>
      </p:pic>
      <p:pic>
        <p:nvPicPr>
          <p:cNvPr id="11" name="Grafik 9" descr="Ein Bild, das ClipArt enthält.&#10;&#10;Automatisch generierte Beschreibung"/>
          <p:cNvPicPr>
            <a:picLocks noChangeAspect="1"/>
          </p:cNvPicPr>
          <p:nvPr userDrawn="1"/>
        </p:nvPicPr>
        <p:blipFill>
          <a:blip r:embed="rId4"/>
          <a:srcRect l="3430" t="13144" r="3641" b="13713"/>
          <a:stretch/>
        </p:blipFill>
        <p:spPr bwMode="auto">
          <a:xfrm>
            <a:off x="107504" y="6401931"/>
            <a:ext cx="1806577" cy="406083"/>
          </a:xfrm>
          <a:prstGeom prst="rect">
            <a:avLst/>
          </a:prstGeom>
          <a:ln>
            <a:noFill/>
          </a:ln>
        </p:spPr>
      </p:pic>
      <p:grpSp>
        <p:nvGrpSpPr>
          <p:cNvPr id="12" name="Gruppieren 12"/>
          <p:cNvGrpSpPr/>
          <p:nvPr userDrawn="1"/>
        </p:nvGrpSpPr>
        <p:grpSpPr bwMode="auto">
          <a:xfrm>
            <a:off x="-1" y="893239"/>
            <a:ext cx="7309557" cy="473526"/>
            <a:chOff x="-1" y="893239"/>
            <a:chExt cx="7309557" cy="473526"/>
          </a:xfrm>
        </p:grpSpPr>
        <p:pic>
          <p:nvPicPr>
            <p:cNvPr id="13" name="Picture 3"/>
            <p:cNvPicPr>
              <a:picLocks noChangeAspect="1" noChangeArrowheads="1"/>
            </p:cNvPicPr>
            <p:nvPr userDrawn="1"/>
          </p:nvPicPr>
          <p:blipFill>
            <a:blip r:embed="rId5"/>
            <a:srcRect l="37720"/>
            <a:stretch/>
          </p:blipFill>
          <p:spPr bwMode="auto">
            <a:xfrm>
              <a:off x="-1" y="893239"/>
              <a:ext cx="3355519" cy="4735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" name="Picture 3"/>
            <p:cNvPicPr>
              <a:picLocks noChangeAspect="1" noChangeArrowheads="1"/>
            </p:cNvPicPr>
            <p:nvPr userDrawn="1"/>
          </p:nvPicPr>
          <p:blipFill>
            <a:blip r:embed="rId5"/>
            <a:srcRect r="42475"/>
            <a:stretch/>
          </p:blipFill>
          <p:spPr bwMode="auto">
            <a:xfrm>
              <a:off x="3346137" y="893239"/>
              <a:ext cx="3963419" cy="47352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" name="Content Placeholder 2"/>
          <p:cNvSpPr>
            <a:spLocks noGrp="1"/>
          </p:cNvSpPr>
          <p:nvPr>
            <p:ph idx="13"/>
          </p:nvPr>
        </p:nvSpPr>
        <p:spPr bwMode="auto">
          <a:xfrm>
            <a:off x="628649" y="2061863"/>
            <a:ext cx="8024811" cy="1367137"/>
          </a:xfrm>
        </p:spPr>
        <p:txBody>
          <a:bodyPr/>
          <a:lstStyle>
            <a:lvl1pPr marL="0" indent="0">
              <a:buFont typeface="Wingdings"/>
              <a:buNone/>
              <a:defRPr sz="1600" b="0"/>
            </a:lvl1pPr>
            <a:lvl2pPr>
              <a:defRPr sz="1800" b="0"/>
            </a:lvl2pPr>
            <a:lvl3pPr>
              <a:defRPr sz="1800" b="0"/>
            </a:lvl3pPr>
            <a:lvl4pPr>
              <a:defRPr sz="1800" b="0"/>
            </a:lvl4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0">
              <a:defRPr/>
            </a:pPr>
            <a:endParaRPr lang="de-DE"/>
          </a:p>
          <a:p>
            <a:pPr lvl="0">
              <a:defRPr/>
            </a:pPr>
            <a:endParaRPr lang="de-DE"/>
          </a:p>
        </p:txBody>
      </p:sp>
      <p:sp>
        <p:nvSpPr>
          <p:cNvPr id="16" name="Diagrammplatzhalter 15"/>
          <p:cNvSpPr>
            <a:spLocks noGrp="1"/>
          </p:cNvSpPr>
          <p:nvPr>
            <p:ph type="chart" sz="quarter" idx="15"/>
          </p:nvPr>
        </p:nvSpPr>
        <p:spPr bwMode="auto">
          <a:xfrm>
            <a:off x="628649" y="3637327"/>
            <a:ext cx="8024813" cy="2455899"/>
          </a:xfrm>
        </p:spPr>
        <p:txBody>
          <a:bodyPr/>
          <a:lstStyle/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D0DA7FE-5992-4C33-8A84-A4F7FB9A84F6}" type="datetime1">
              <a:rPr lang="de-DE" smtClean="0"/>
              <a:t>06.09.2021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FEBC21-55A7-4DC8-BCD0-128D7E59BFED}" type="slidenum">
              <a:rPr lang="de-DE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hdr="0" ftr="0" dt="0"/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>
                <a:latin typeface="Avenir Next LT Pro"/>
              </a:rPr>
              <a:t>Modul 2: Inklusionssensible Bildungsmaterialien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56A2BAA-AA5E-4059-982A-33C808704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/>
              <a:t>2) Definition Inklusion in ihren Varianten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4737A470-E7EE-4E94-8B0E-2EFDBB9AC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Enges Inklusionsverständnis &amp; Weites Inklusionsverständnis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xmlns="" id="{5A34D9F5-08D5-4ADD-AB1C-F55F53116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EBC21-55A7-4DC8-BCD0-128D7E59BFED}" type="slidenum">
              <a:rPr lang="de-DE" smtClean="0"/>
              <a:t>10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xmlns="" id="{688C17D1-21D1-42C9-AC86-6D00A212360F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Autofit/>
          </a:bodyPr>
          <a:lstStyle/>
          <a:p>
            <a:r>
              <a:rPr lang="de-DE" b="1" u="sng" dirty="0"/>
              <a:t>Weites Inklusionsverständnis: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e-DE" dirty="0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Betrachtet Schüler*innen unterschiedlichster Heterogenitätsdimensionen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e-DE" dirty="0">
                <a:ea typeface="Calibri" panose="020F0502020204030204" pitchFamily="34" charset="0"/>
                <a:cs typeface="Cambria" panose="02040503050406030204" pitchFamily="18" charset="0"/>
              </a:rPr>
              <a:t>Ablehnung</a:t>
            </a:r>
            <a:r>
              <a:rPr lang="de-DE" dirty="0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 einer Zwei-Gruppen-Theorie (z. B. Behinderte und Nichtbehinderte)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e-DE" dirty="0">
                <a:ea typeface="Calibri" panose="020F0502020204030204" pitchFamily="34" charset="0"/>
                <a:cs typeface="Cambria" panose="02040503050406030204" pitchFamily="18" charset="0"/>
              </a:rPr>
              <a:t>Dekonstruktion von </a:t>
            </a:r>
            <a:r>
              <a:rPr lang="de-DE" dirty="0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Kategorien wie „Behinderung“, „sonderpädagogischer Förderbedarf“, „Ethnizität“ oder „Geschlecht“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e-DE" dirty="0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Fokus auf die individuelle Förderung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91286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0B6C4EA4-E2E3-48C4-A7EE-82F88119B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/>
              <a:t>2) Definition Inklusion in ihren Varianten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xmlns="" id="{CECDFA85-C578-4F57-8C9E-D56A7DF61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EBC21-55A7-4DC8-BCD0-128D7E59BFED}" type="slidenum">
              <a:rPr lang="de-DE" smtClean="0"/>
              <a:t>11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xmlns="" id="{D1CEB45D-675F-4777-B55E-C0EE0C4273A9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de-DE" b="1" u="sng" dirty="0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Salamanca-Erklärung der UNESCO:</a:t>
            </a:r>
          </a:p>
          <a:p>
            <a:pPr marL="285750" indent="-285750">
              <a:buFontTx/>
              <a:buChar char="-"/>
            </a:pPr>
            <a:r>
              <a:rPr lang="de-DE" dirty="0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verabschiedet 1994, S. 4</a:t>
            </a:r>
          </a:p>
          <a:p>
            <a:pPr marL="285750" indent="-285750">
              <a:buFontTx/>
              <a:buChar char="-"/>
            </a:pPr>
            <a:r>
              <a:rPr lang="de-DE" dirty="0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weites Inklusionsverständnis </a:t>
            </a:r>
            <a:r>
              <a:rPr lang="de-DE" dirty="0">
                <a:effectLst/>
                <a:ea typeface="Calibri" panose="020F0502020204030204" pitchFamily="34" charset="0"/>
                <a:cs typeface="Cambria" panose="02040503050406030204" pitchFamily="18" charset="0"/>
                <a:sym typeface="Wingdings" panose="05000000000000000000" pitchFamily="2" charset="2"/>
              </a:rPr>
              <a:t></a:t>
            </a:r>
            <a:r>
              <a:rPr lang="de-DE" dirty="0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 alle Schüler*innen unterschiedlichster Heterogenitätsdimensionen sind als Zielgruppe zu betrachten</a:t>
            </a:r>
          </a:p>
          <a:p>
            <a:endParaRPr lang="de-DE" dirty="0">
              <a:effectLst/>
              <a:ea typeface="Calibri" panose="020F0502020204030204" pitchFamily="34" charset="0"/>
              <a:cs typeface="Cambria" panose="02040503050406030204" pitchFamily="18" charset="0"/>
            </a:endParaRPr>
          </a:p>
          <a:p>
            <a:r>
              <a:rPr lang="de-DE" b="1" u="sng" dirty="0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UN-Behindertenrechtskonvention:</a:t>
            </a:r>
          </a:p>
          <a:p>
            <a:pPr marL="285750" indent="-285750">
              <a:buFontTx/>
              <a:buChar char="-"/>
            </a:pPr>
            <a:r>
              <a:rPr lang="de-DE" dirty="0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Betrachtung von „Inklusion“ als Menschenrecht </a:t>
            </a:r>
          </a:p>
          <a:p>
            <a:pPr marL="285750" indent="-285750">
              <a:buFontTx/>
              <a:buChar char="-"/>
            </a:pPr>
            <a:endParaRPr lang="de-DE" dirty="0">
              <a:ea typeface="Calibri" panose="020F0502020204030204" pitchFamily="34" charset="0"/>
              <a:cs typeface="Cambria" panose="02040503050406030204" pitchFamily="18" charset="0"/>
            </a:endParaRPr>
          </a:p>
          <a:p>
            <a:endParaRPr lang="de-DE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xmlns="" id="{DE0CD58C-7A3B-4940-B38C-EE4860AFBE53}"/>
              </a:ext>
            </a:extLst>
          </p:cNvPr>
          <p:cNvSpPr txBox="1"/>
          <p:nvPr/>
        </p:nvSpPr>
        <p:spPr>
          <a:xfrm>
            <a:off x="633046" y="4879023"/>
            <a:ext cx="7886700" cy="107721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è"/>
            </a:pPr>
            <a:r>
              <a:rPr lang="de-DE" sz="1600" dirty="0">
                <a:ea typeface="Calibri" panose="020F0502020204030204" pitchFamily="34" charset="0"/>
                <a:cs typeface="Cambria" panose="02040503050406030204" pitchFamily="18" charset="0"/>
              </a:rPr>
              <a:t>Dieser weite Inklusionsbegriff liegt auch dieser Studie zu Grunde, da diese Form des Inklusionsbegriffs eine Perspektivverengung vermeidet und gleichzeitig ein breiter Fokus auf Inklusions- und Exklusionsprozesse gelegt werden kann.</a:t>
            </a:r>
          </a:p>
        </p:txBody>
      </p:sp>
    </p:spTree>
    <p:extLst>
      <p:ext uri="{BB962C8B-B14F-4D97-AF65-F5344CB8AC3E}">
        <p14:creationId xmlns:p14="http://schemas.microsoft.com/office/powerpoint/2010/main" val="3428033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54080D4D-A404-4CA9-9755-C058CDEAD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/>
              <a:t>3) Definition Bildungsmaterialien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xmlns="" id="{DA767123-2318-4A12-B545-649FEFF47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EBC21-55A7-4DC8-BCD0-128D7E59BFED}" type="slidenum">
              <a:rPr lang="de-DE" smtClean="0"/>
              <a:t>12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xmlns="" id="{B64FF485-CAD8-4FF5-B26F-651315E1C57A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627784" y="2061863"/>
            <a:ext cx="3096344" cy="4031365"/>
          </a:xfrm>
        </p:spPr>
        <p:txBody>
          <a:bodyPr/>
          <a:lstStyle/>
          <a:p>
            <a:pPr marL="355600" indent="-355600">
              <a:buFont typeface="Wingdings"/>
              <a:buChar char="à"/>
            </a:pPr>
            <a:r>
              <a:rPr lang="de-DE" sz="1600" b="1" dirty="0">
                <a:solidFill>
                  <a:schemeClr val="tx1"/>
                </a:solidFill>
                <a:sym typeface="Wingdings" panose="05000000000000000000" pitchFamily="2" charset="2"/>
              </a:rPr>
              <a:t>Lernmaterialien:         </a:t>
            </a:r>
            <a:r>
              <a:rPr lang="de-DE" sz="1600" dirty="0">
                <a:solidFill>
                  <a:schemeClr val="tx1"/>
                </a:solidFill>
                <a:sym typeface="Wingdings" panose="05000000000000000000" pitchFamily="2" charset="2"/>
              </a:rPr>
              <a:t>leiten den Lernprozess, strukturieren die Lernprogression</a:t>
            </a:r>
          </a:p>
          <a:p>
            <a:pPr marL="355600" indent="-355600">
              <a:buFont typeface="Wingdings"/>
              <a:buChar char="à"/>
            </a:pPr>
            <a:endParaRPr lang="de-DE" sz="20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355600" indent="-355600">
              <a:buFont typeface="Wingdings"/>
              <a:buChar char="à"/>
            </a:pPr>
            <a:r>
              <a:rPr lang="de-DE" sz="1600" b="1" dirty="0">
                <a:solidFill>
                  <a:schemeClr val="tx1"/>
                </a:solidFill>
                <a:sym typeface="Wingdings" panose="05000000000000000000" pitchFamily="2" charset="2"/>
              </a:rPr>
              <a:t>Ergänzungsmaterialien: </a:t>
            </a:r>
            <a:r>
              <a:rPr lang="de-DE" sz="1600" dirty="0">
                <a:solidFill>
                  <a:schemeClr val="tx1"/>
                </a:solidFill>
                <a:sym typeface="Wingdings" panose="05000000000000000000" pitchFamily="2" charset="2"/>
              </a:rPr>
              <a:t>erweitern die Lernmaterialien, unterstützen den Lernprozess</a:t>
            </a:r>
          </a:p>
          <a:p>
            <a:endParaRPr lang="de-DE" sz="20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355600" indent="-355600">
              <a:buFont typeface="Wingdings"/>
              <a:buChar char="à"/>
            </a:pPr>
            <a:r>
              <a:rPr lang="de-DE" sz="1600" b="1" dirty="0">
                <a:solidFill>
                  <a:schemeClr val="tx1"/>
                </a:solidFill>
                <a:sym typeface="Wingdings" panose="05000000000000000000" pitchFamily="2" charset="2"/>
              </a:rPr>
              <a:t>Lehrermaterialien: </a:t>
            </a:r>
            <a:r>
              <a:rPr lang="de-DE" sz="1600" dirty="0">
                <a:solidFill>
                  <a:schemeClr val="tx1"/>
                </a:solidFill>
                <a:sym typeface="Wingdings" panose="05000000000000000000" pitchFamily="2" charset="2"/>
              </a:rPr>
              <a:t>bestimmt für die Hand des Lehrers</a:t>
            </a:r>
            <a:endParaRPr lang="de-DE" sz="1600" b="1" dirty="0">
              <a:solidFill>
                <a:schemeClr val="tx1"/>
              </a:solidFill>
            </a:endParaRP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5905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2574132B-A9D2-49E7-93D1-11E994552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308464"/>
            <a:ext cx="7416824" cy="498237"/>
          </a:xfrm>
        </p:spPr>
        <p:txBody>
          <a:bodyPr>
            <a:normAutofit fontScale="90000"/>
          </a:bodyPr>
          <a:lstStyle/>
          <a:p>
            <a:r>
              <a:rPr lang="de-DE" dirty="0"/>
              <a:t>4) </a:t>
            </a:r>
            <a:r>
              <a:rPr lang="de-DE" dirty="0" err="1"/>
              <a:t>Def</a:t>
            </a:r>
            <a:r>
              <a:rPr lang="de-DE" dirty="0"/>
              <a:t>. Inklusionssensible Bildungsmaterialien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FF82A783-5C4F-49C6-8E5B-16FB1AF6E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Exkludierende Momente in Bildungsmaterialien – empirische Befunde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xmlns="" id="{87FEFDEF-3694-46C5-A981-1A761C0C23A2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de-DE" dirty="0" smtClean="0"/>
              <a:t>Studien </a:t>
            </a:r>
            <a:r>
              <a:rPr lang="de-DE" dirty="0"/>
              <a:t>wie die von </a:t>
            </a:r>
            <a:r>
              <a:rPr lang="de-DE" dirty="0" err="1"/>
              <a:t>Markom</a:t>
            </a:r>
            <a:r>
              <a:rPr lang="de-DE" dirty="0"/>
              <a:t> und </a:t>
            </a:r>
            <a:r>
              <a:rPr lang="de-DE" dirty="0" err="1"/>
              <a:t>Weinhäupl</a:t>
            </a:r>
            <a:r>
              <a:rPr lang="de-DE" dirty="0"/>
              <a:t> (2007) zeigen beispielsweise, dass viele </a:t>
            </a:r>
            <a:r>
              <a:rPr lang="de-DE" dirty="0" smtClean="0"/>
              <a:t>österreichische </a:t>
            </a:r>
            <a:r>
              <a:rPr lang="de-DE" dirty="0"/>
              <a:t>Lehrbücher noch eurozentrische / rassistische und antisemitische </a:t>
            </a:r>
            <a:r>
              <a:rPr lang="de-DE" dirty="0" smtClean="0"/>
              <a:t>Darstellungen </a:t>
            </a:r>
            <a:r>
              <a:rPr lang="de-DE" dirty="0"/>
              <a:t>enthalten. Ähnliche Ergebnisse </a:t>
            </a:r>
            <a:r>
              <a:rPr lang="de-DE" dirty="0" smtClean="0"/>
              <a:t>wurden für </a:t>
            </a:r>
            <a:r>
              <a:rPr lang="de-DE" dirty="0"/>
              <a:t>Deutschland von Höhne et al. (2005</a:t>
            </a:r>
            <a:r>
              <a:rPr lang="de-DE" dirty="0" smtClean="0"/>
              <a:t>) aufgezeigt</a:t>
            </a:r>
            <a:r>
              <a:rPr lang="de-DE" dirty="0"/>
              <a:t>. </a:t>
            </a:r>
            <a:endParaRPr lang="de-DE" dirty="0" smtClean="0"/>
          </a:p>
          <a:p>
            <a:pPr marL="285750" indent="-285750">
              <a:buFontTx/>
              <a:buChar char="-"/>
            </a:pPr>
            <a:endParaRPr lang="de-DE" dirty="0" smtClean="0"/>
          </a:p>
          <a:p>
            <a:pPr marL="285750" indent="-285750">
              <a:buFontTx/>
              <a:buChar char="-"/>
            </a:pPr>
            <a:r>
              <a:rPr lang="de-DE" dirty="0" err="1" smtClean="0"/>
              <a:t>Grabbert</a:t>
            </a:r>
            <a:r>
              <a:rPr lang="de-DE" dirty="0" smtClean="0"/>
              <a:t> (2010) zeigt</a:t>
            </a:r>
            <a:r>
              <a:rPr lang="de-DE" dirty="0"/>
              <a:t>, dass Lehrbücher meist Menschen mit Migrationshin-</a:t>
            </a:r>
            <a:r>
              <a:rPr lang="de-DE" dirty="0" err="1"/>
              <a:t>tergrund</a:t>
            </a:r>
            <a:r>
              <a:rPr lang="de-DE" dirty="0"/>
              <a:t>  stereotyp  als  Opfer  sozialer  Umstände  beschreiben.  Die  Studie von  </a:t>
            </a:r>
            <a:r>
              <a:rPr lang="de-DE" dirty="0" err="1"/>
              <a:t>Grabbert</a:t>
            </a:r>
            <a:r>
              <a:rPr lang="de-DE" dirty="0"/>
              <a:t> weist auch darauf hin, dass die Einwanderung häufig aus einer Problem-und </a:t>
            </a:r>
            <a:r>
              <a:rPr lang="de-DE" dirty="0" smtClean="0"/>
              <a:t>Defizitperspektive </a:t>
            </a:r>
            <a:r>
              <a:rPr lang="de-DE" dirty="0"/>
              <a:t>dargestellt wird. </a:t>
            </a:r>
            <a:endParaRPr lang="de-DE" dirty="0" smtClean="0"/>
          </a:p>
          <a:p>
            <a:pPr marL="285750" indent="-285750">
              <a:buFontTx/>
              <a:buChar char="-"/>
            </a:pP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7742C0B4-E77B-421E-AC9A-32EE1EFC0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EBC21-55A7-4DC8-BCD0-128D7E59BFED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5639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2574132B-A9D2-49E7-93D1-11E994552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308464"/>
            <a:ext cx="7416824" cy="498237"/>
          </a:xfrm>
        </p:spPr>
        <p:txBody>
          <a:bodyPr>
            <a:normAutofit fontScale="90000"/>
          </a:bodyPr>
          <a:lstStyle/>
          <a:p>
            <a:r>
              <a:rPr lang="de-DE" dirty="0"/>
              <a:t>4) </a:t>
            </a:r>
            <a:r>
              <a:rPr lang="de-DE" dirty="0" err="1"/>
              <a:t>Def</a:t>
            </a:r>
            <a:r>
              <a:rPr lang="de-DE" dirty="0"/>
              <a:t>. Inklusionssensible Bildungsmaterialien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FF82A783-5C4F-49C6-8E5B-16FB1AF6E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Exkludierende Momente in Bildungsmaterialien – empirische Befunde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xmlns="" id="{87FEFDEF-3694-46C5-A981-1A761C0C23A2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de-DE" dirty="0" smtClean="0"/>
              <a:t>Osterloh </a:t>
            </a:r>
            <a:r>
              <a:rPr lang="de-DE" dirty="0" smtClean="0"/>
              <a:t>(2008) befasste </a:t>
            </a:r>
            <a:r>
              <a:rPr lang="de-DE" dirty="0"/>
              <a:t>sich insbesondere mit politischen </a:t>
            </a:r>
            <a:r>
              <a:rPr lang="de-DE" dirty="0" smtClean="0"/>
              <a:t>Büchern</a:t>
            </a:r>
            <a:r>
              <a:rPr lang="de-DE" dirty="0"/>
              <a:t>, die an deutschen Schulen verwendet wurden. Ein Ergebnis der Studie ist, dass das Attribut ‚weiß sein</a:t>
            </a:r>
            <a:r>
              <a:rPr lang="de-DE" dirty="0" smtClean="0"/>
              <a:t>‘ im </a:t>
            </a:r>
            <a:r>
              <a:rPr lang="de-DE" dirty="0"/>
              <a:t>Gegensatz zu ‚schwarz sein</a:t>
            </a:r>
            <a:r>
              <a:rPr lang="de-DE" dirty="0" smtClean="0"/>
              <a:t>‘ positiv </a:t>
            </a:r>
            <a:r>
              <a:rPr lang="de-DE" dirty="0"/>
              <a:t>konnotiert wurde. </a:t>
            </a:r>
            <a:endParaRPr lang="de-DE" dirty="0" smtClean="0"/>
          </a:p>
          <a:p>
            <a:pPr marL="285750" indent="-285750">
              <a:buFontTx/>
              <a:buChar char="-"/>
            </a:pPr>
            <a:endParaRPr lang="de-DE" dirty="0" smtClean="0"/>
          </a:p>
          <a:p>
            <a:pPr marL="285750" indent="-285750">
              <a:buFontTx/>
              <a:buChar char="-"/>
            </a:pPr>
            <a:r>
              <a:rPr lang="de-DE" dirty="0" smtClean="0"/>
              <a:t>Die </a:t>
            </a:r>
            <a:r>
              <a:rPr lang="de-DE" dirty="0"/>
              <a:t>Studien von </a:t>
            </a:r>
            <a:r>
              <a:rPr lang="de-DE" dirty="0" err="1" smtClean="0"/>
              <a:t>Marmer</a:t>
            </a:r>
            <a:r>
              <a:rPr lang="de-DE" dirty="0" smtClean="0"/>
              <a:t> (</a:t>
            </a:r>
            <a:r>
              <a:rPr lang="de-DE" dirty="0"/>
              <a:t>2013)untersuchen auch die </a:t>
            </a:r>
            <a:r>
              <a:rPr lang="de-DE" dirty="0" smtClean="0"/>
              <a:t>Darstellung von </a:t>
            </a:r>
            <a:r>
              <a:rPr lang="de-DE" dirty="0"/>
              <a:t>Afrikaner*innen in deutschen Lehrbüchern. Sie zeigen, dass </a:t>
            </a:r>
            <a:r>
              <a:rPr lang="de-DE" dirty="0" smtClean="0"/>
              <a:t>die Darstellung </a:t>
            </a:r>
            <a:r>
              <a:rPr lang="de-DE" dirty="0"/>
              <a:t>und Fokussierung auf Phänomene wie </a:t>
            </a:r>
            <a:r>
              <a:rPr lang="de-DE" dirty="0" smtClean="0"/>
              <a:t>Armut </a:t>
            </a:r>
            <a:r>
              <a:rPr lang="de-DE" dirty="0"/>
              <a:t>und Gesundheitsrisiken zur </a:t>
            </a:r>
            <a:r>
              <a:rPr lang="de-DE" dirty="0" err="1"/>
              <a:t>Aktivierungvon</a:t>
            </a:r>
            <a:r>
              <a:rPr lang="de-DE" dirty="0"/>
              <a:t> Stereotypenführen. Es besteht die </a:t>
            </a:r>
            <a:r>
              <a:rPr lang="de-DE" dirty="0" smtClean="0"/>
              <a:t>Gefahr</a:t>
            </a:r>
            <a:r>
              <a:rPr lang="de-DE" dirty="0"/>
              <a:t>, dass Schulkinder sich nicht zu den Gemeinschaften zugehörig fühlen, in denen sie leben. </a:t>
            </a:r>
          </a:p>
          <a:p>
            <a:pPr marL="285750" indent="-285750">
              <a:buFontTx/>
              <a:buChar char="-"/>
            </a:pP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7742C0B4-E77B-421E-AC9A-32EE1EFC0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EBC21-55A7-4DC8-BCD0-128D7E59BFED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86433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2574132B-A9D2-49E7-93D1-11E994552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308464"/>
            <a:ext cx="7416824" cy="498237"/>
          </a:xfrm>
        </p:spPr>
        <p:txBody>
          <a:bodyPr>
            <a:normAutofit fontScale="90000"/>
          </a:bodyPr>
          <a:lstStyle/>
          <a:p>
            <a:r>
              <a:rPr lang="de-DE" dirty="0"/>
              <a:t>4) </a:t>
            </a:r>
            <a:r>
              <a:rPr lang="de-DE" dirty="0" err="1"/>
              <a:t>Def</a:t>
            </a:r>
            <a:r>
              <a:rPr lang="de-DE" dirty="0"/>
              <a:t>. Inklusionssensible Bildungsmaterialien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FF82A783-5C4F-49C6-8E5B-16FB1AF6E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Exkludierende Momente in Bildungsmaterialien - Beispiele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xmlns="" id="{87FEFDEF-3694-46C5-A981-1A761C0C23A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8650" y="2061863"/>
            <a:ext cx="3727326" cy="403136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Wenig Fokus auf den mathematischen Prinzipien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„</a:t>
            </a: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size</a:t>
            </a:r>
            <a:r>
              <a:rPr lang="de-DE" dirty="0" smtClean="0"/>
              <a:t> </a:t>
            </a:r>
            <a:r>
              <a:rPr lang="de-DE" dirty="0" err="1" smtClean="0"/>
              <a:t>fits</a:t>
            </a:r>
            <a:r>
              <a:rPr lang="de-DE" dirty="0" smtClean="0"/>
              <a:t> all“ Prinzip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Keine Anregungen für Partner- und Gruppenarbeiten.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Hohe Lernprogression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……</a:t>
            </a: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7742C0B4-E77B-421E-AC9A-32EE1EFC0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EBC21-55A7-4DC8-BCD0-128D7E59BFED}" type="slidenum">
              <a:rPr lang="de-DE" smtClean="0"/>
              <a:t>15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2" y="2492896"/>
            <a:ext cx="3878350" cy="2874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322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2574132B-A9D2-49E7-93D1-11E994552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308464"/>
            <a:ext cx="7416824" cy="498237"/>
          </a:xfrm>
        </p:spPr>
        <p:txBody>
          <a:bodyPr>
            <a:normAutofit fontScale="90000"/>
          </a:bodyPr>
          <a:lstStyle/>
          <a:p>
            <a:r>
              <a:rPr lang="de-DE" dirty="0"/>
              <a:t>4) </a:t>
            </a:r>
            <a:r>
              <a:rPr lang="de-DE" dirty="0" err="1"/>
              <a:t>Def</a:t>
            </a:r>
            <a:r>
              <a:rPr lang="de-DE" dirty="0"/>
              <a:t>. Inklusionssensible Bildungsmaterialien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FF82A783-5C4F-49C6-8E5B-16FB1AF6E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Fehlendes Qualitätsmanagement für Bildungsmaterialien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xmlns="" id="{87FEFDEF-3694-46C5-A981-1A761C0C23A2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de-DE" dirty="0" smtClean="0"/>
              <a:t>Während </a:t>
            </a:r>
            <a:r>
              <a:rPr lang="de-DE" dirty="0"/>
              <a:t>der Entwicklungsprozess für </a:t>
            </a:r>
            <a:r>
              <a:rPr lang="de-DE" dirty="0" smtClean="0"/>
              <a:t>Bildungsmedien in </a:t>
            </a:r>
            <a:r>
              <a:rPr lang="de-DE" dirty="0"/>
              <a:t>verschiedenen Ländern sehr unterschiedlich ist, gibt es einige </a:t>
            </a:r>
            <a:r>
              <a:rPr lang="de-DE" dirty="0" smtClean="0"/>
              <a:t>Ähnlichkeiten:</a:t>
            </a:r>
          </a:p>
          <a:p>
            <a:pPr marL="285750" indent="-285750">
              <a:buFontTx/>
              <a:buChar char="-"/>
            </a:pPr>
            <a:endParaRPr lang="de-DE" dirty="0" smtClean="0"/>
          </a:p>
          <a:p>
            <a:pPr marL="285750" indent="-285750">
              <a:buFontTx/>
              <a:buChar char="-"/>
            </a:pPr>
            <a:r>
              <a:rPr lang="de-DE" dirty="0" smtClean="0"/>
              <a:t>Erstens </a:t>
            </a:r>
            <a:r>
              <a:rPr lang="de-DE" dirty="0"/>
              <a:t>werden </a:t>
            </a:r>
            <a:r>
              <a:rPr lang="de-DE" dirty="0" smtClean="0"/>
              <a:t>Unterrichtsmaterialien </a:t>
            </a:r>
            <a:r>
              <a:rPr lang="de-DE" dirty="0"/>
              <a:t>kaum professionell </a:t>
            </a:r>
            <a:r>
              <a:rPr lang="de-DE" dirty="0" smtClean="0"/>
              <a:t>überwacht,</a:t>
            </a:r>
          </a:p>
          <a:p>
            <a:pPr marL="285750" indent="-285750">
              <a:buFontTx/>
              <a:buChar char="-"/>
            </a:pPr>
            <a:endParaRPr lang="de-DE" dirty="0" smtClean="0"/>
          </a:p>
          <a:p>
            <a:pPr marL="285750" indent="-285750">
              <a:buFontTx/>
              <a:buChar char="-"/>
            </a:pPr>
            <a:r>
              <a:rPr lang="de-DE" dirty="0"/>
              <a:t>Z</a:t>
            </a:r>
            <a:r>
              <a:rPr lang="de-DE" dirty="0" smtClean="0"/>
              <a:t>weitens </a:t>
            </a:r>
            <a:r>
              <a:rPr lang="de-DE" dirty="0"/>
              <a:t>finden sich in vielen Ländern potenziell </a:t>
            </a:r>
            <a:r>
              <a:rPr lang="de-DE" dirty="0" smtClean="0"/>
              <a:t>diskriminierende</a:t>
            </a:r>
            <a:r>
              <a:rPr lang="de-DE" dirty="0"/>
              <a:t>, rassistische und damit antidemokratische Unterrichtsmaterialien, z.B</a:t>
            </a:r>
            <a:r>
              <a:rPr lang="de-DE" dirty="0" smtClean="0"/>
              <a:t>. für </a:t>
            </a:r>
            <a:r>
              <a:rPr lang="de-DE" dirty="0"/>
              <a:t>Nordamerika </a:t>
            </a:r>
            <a:r>
              <a:rPr lang="de-DE" dirty="0" err="1"/>
              <a:t>Troyna</a:t>
            </a:r>
            <a:r>
              <a:rPr lang="de-DE" dirty="0"/>
              <a:t> &amp; Williams (2012), für europäische Länder </a:t>
            </a:r>
            <a:r>
              <a:rPr lang="de-DE" dirty="0" err="1"/>
              <a:t>Grabbert</a:t>
            </a:r>
            <a:r>
              <a:rPr lang="de-DE" dirty="0"/>
              <a:t> (2010)und Kamp(2011)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7742C0B4-E77B-421E-AC9A-32EE1EFC0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EBC21-55A7-4DC8-BCD0-128D7E59BFED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97874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Weiterführende Literatur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EBC21-55A7-4DC8-BCD0-128D7E59BFED}" type="slidenum">
              <a:rPr lang="de-DE" smtClean="0"/>
              <a:t>17</a:t>
            </a:fld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de-DE" dirty="0" err="1"/>
              <a:t>Ahrbeck</a:t>
            </a:r>
            <a:r>
              <a:rPr lang="de-DE" dirty="0"/>
              <a:t>, Bernd (2014): Schulische Inklusion – Möglichkeiten, Dilemmata und </a:t>
            </a:r>
            <a:r>
              <a:rPr lang="de-DE" dirty="0" smtClean="0"/>
              <a:t>Widersprüche</a:t>
            </a:r>
            <a:r>
              <a:rPr lang="de-DE" dirty="0"/>
              <a:t>. In: Soziale Passagen 6. DOI 10.1007/s12592-014-0154-x, </a:t>
            </a:r>
          </a:p>
          <a:p>
            <a:r>
              <a:rPr lang="de-DE" dirty="0" err="1" smtClean="0"/>
              <a:t>Biewer</a:t>
            </a:r>
            <a:r>
              <a:rPr lang="de-DE" dirty="0"/>
              <a:t>, Gottfried (2005): „Inclusive Education“. In: Zeitschrift für Heilpädagogik, 56 (3), </a:t>
            </a:r>
            <a:r>
              <a:rPr lang="de-DE" dirty="0" smtClean="0"/>
              <a:t>S</a:t>
            </a:r>
            <a:r>
              <a:rPr lang="de-DE" dirty="0"/>
              <a:t>. 101-108</a:t>
            </a:r>
            <a:r>
              <a:rPr lang="de-DE" dirty="0" smtClean="0"/>
              <a:t>.</a:t>
            </a:r>
          </a:p>
          <a:p>
            <a:r>
              <a:rPr lang="de-DE" dirty="0"/>
              <a:t>Booth, T. (2010): Ein internationaler Blick auf inklusive Bildung: Werte für alle? In: Hinz, </a:t>
            </a:r>
            <a:r>
              <a:rPr lang="de-DE" dirty="0" smtClean="0"/>
              <a:t>Andreas/Körner</a:t>
            </a:r>
            <a:r>
              <a:rPr lang="de-DE" dirty="0"/>
              <a:t>, Ingrid/Niehoff, Ulrich (Hrsg.): Von der Integration zur Inklusion. </a:t>
            </a:r>
            <a:r>
              <a:rPr lang="de-DE" dirty="0" smtClean="0"/>
              <a:t>Grundlagen </a:t>
            </a:r>
            <a:r>
              <a:rPr lang="de-DE" dirty="0"/>
              <a:t>– Perspektiven – Praxis. Marburg, S. 53-73. </a:t>
            </a:r>
            <a:endParaRPr lang="de-DE" dirty="0" smtClean="0"/>
          </a:p>
          <a:p>
            <a:r>
              <a:rPr lang="de-DE" dirty="0"/>
              <a:t>Cramer, Colin/</a:t>
            </a:r>
            <a:r>
              <a:rPr lang="de-DE" dirty="0" err="1"/>
              <a:t>Harant</a:t>
            </a:r>
            <a:r>
              <a:rPr lang="de-DE" dirty="0"/>
              <a:t>, Martin (2014): Inklusion – Interdisziplinäre Kritik und Perspektiven </a:t>
            </a:r>
            <a:r>
              <a:rPr lang="de-DE" dirty="0" smtClean="0"/>
              <a:t> von </a:t>
            </a:r>
            <a:r>
              <a:rPr lang="de-DE" dirty="0"/>
              <a:t>Begriff und Gegenstand. In: Zeitschrift für Erziehungswissenschaft 17, DOI </a:t>
            </a:r>
            <a:r>
              <a:rPr lang="de-DE" dirty="0" smtClean="0"/>
              <a:t>10.1007/s11618-014-0584-4</a:t>
            </a:r>
            <a:r>
              <a:rPr lang="de-DE" dirty="0"/>
              <a:t>, S. 639-659</a:t>
            </a:r>
            <a:r>
              <a:rPr lang="de-DE" dirty="0" smtClean="0"/>
              <a:t>.</a:t>
            </a:r>
          </a:p>
          <a:p>
            <a:r>
              <a:rPr lang="de-DE" dirty="0"/>
              <a:t>Dammer, Karl-Heinz (2011). All inclusive? Oder: Dabei sein ist alles? Pädagogische </a:t>
            </a:r>
            <a:r>
              <a:rPr lang="de-DE" dirty="0" smtClean="0"/>
              <a:t>Korrespondenz</a:t>
            </a:r>
            <a:r>
              <a:rPr lang="de-DE" dirty="0"/>
              <a:t>, </a:t>
            </a:r>
            <a:r>
              <a:rPr lang="de-DE" dirty="0" smtClean="0"/>
              <a:t>Heft 43</a:t>
            </a:r>
          </a:p>
          <a:p>
            <a:r>
              <a:rPr lang="de-DE" dirty="0"/>
              <a:t>Eberwein, H. (2000): Verzicht auf Kategoriensysteme in der Integrationspädagogik. In: </a:t>
            </a:r>
            <a:r>
              <a:rPr lang="de-DE" dirty="0" smtClean="0"/>
              <a:t>Albrecht</a:t>
            </a:r>
            <a:r>
              <a:rPr lang="de-DE" dirty="0"/>
              <a:t>, Friedrich/Hinz, Andreas/Moser, Vera (Hrsg.): Perspektiven der </a:t>
            </a:r>
            <a:r>
              <a:rPr lang="de-DE" dirty="0" err="1"/>
              <a:t>Sonderpädagogik</a:t>
            </a:r>
            <a:r>
              <a:rPr lang="de-DE" dirty="0"/>
              <a:t>, Berlin, S. 95-106. </a:t>
            </a:r>
          </a:p>
        </p:txBody>
      </p:sp>
    </p:spTree>
    <p:extLst>
      <p:ext uri="{BB962C8B-B14F-4D97-AF65-F5344CB8AC3E}">
        <p14:creationId xmlns:p14="http://schemas.microsoft.com/office/powerpoint/2010/main" val="28596061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Weiterführende Literatur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EBC21-55A7-4DC8-BCD0-128D7E59BFED}" type="slidenum">
              <a:rPr lang="de-DE" smtClean="0"/>
              <a:t>18</a:t>
            </a:fld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err="1"/>
              <a:t>Feuser</a:t>
            </a:r>
            <a:r>
              <a:rPr lang="de-DE" dirty="0"/>
              <a:t>, G. (2006): Inklusion und Qualitätssicherung, in: Vierteljahresschrift für </a:t>
            </a:r>
            <a:r>
              <a:rPr lang="de-DE" dirty="0" smtClean="0"/>
              <a:t>Heilpädagogik </a:t>
            </a:r>
            <a:r>
              <a:rPr lang="de-DE" dirty="0"/>
              <a:t>und ihre Nachbargebiete, 75 (4), S. 278-284</a:t>
            </a:r>
            <a:r>
              <a:rPr lang="de-DE" dirty="0" smtClean="0"/>
              <a:t>.</a:t>
            </a:r>
          </a:p>
          <a:p>
            <a:r>
              <a:rPr lang="de-DE" dirty="0" err="1"/>
              <a:t>Harant</a:t>
            </a:r>
            <a:r>
              <a:rPr lang="de-DE" dirty="0"/>
              <a:t>, Martin/Cramer, Colin (2015): Inklusion und Bildungswesen. Eine bildungs- und </a:t>
            </a:r>
            <a:r>
              <a:rPr lang="de-DE" dirty="0" smtClean="0"/>
              <a:t>professionstheoretische </a:t>
            </a:r>
            <a:r>
              <a:rPr lang="de-DE" dirty="0"/>
              <a:t>Analyse. In: Nord, Ilona (Hrsg.): Inklusion im Studium der </a:t>
            </a:r>
            <a:r>
              <a:rPr lang="de-DE" dirty="0" smtClean="0"/>
              <a:t>Evangelischen </a:t>
            </a:r>
            <a:r>
              <a:rPr lang="de-DE" dirty="0"/>
              <a:t>Theologie. Leipzig, S. 287-313. </a:t>
            </a:r>
            <a:endParaRPr lang="de-DE" dirty="0" smtClean="0"/>
          </a:p>
          <a:p>
            <a:r>
              <a:rPr lang="de-DE" dirty="0"/>
              <a:t>Hinz, Andreas (2006). Inklusion. In: Antor, Georg/</a:t>
            </a:r>
            <a:r>
              <a:rPr lang="de-DE" dirty="0" err="1"/>
              <a:t>Bleidick</a:t>
            </a:r>
            <a:r>
              <a:rPr lang="de-DE" dirty="0"/>
              <a:t>, Ulrich (Hrsg.): Handlexikon der </a:t>
            </a:r>
            <a:r>
              <a:rPr lang="de-DE" dirty="0" smtClean="0"/>
              <a:t>Behindertenpädagogik</a:t>
            </a:r>
            <a:r>
              <a:rPr lang="de-DE" dirty="0"/>
              <a:t>. 2. Aufl. Stuttgart, S. 97–99. </a:t>
            </a:r>
            <a:endParaRPr lang="de-DE" dirty="0" smtClean="0"/>
          </a:p>
          <a:p>
            <a:r>
              <a:rPr lang="de-DE" dirty="0" err="1"/>
              <a:t>Kobi</a:t>
            </a:r>
            <a:r>
              <a:rPr lang="de-DE" dirty="0"/>
              <a:t>, Emil E. (2006). Inklusion: ein pädagogischer Mythos? In: </a:t>
            </a:r>
            <a:r>
              <a:rPr lang="de-DE" dirty="0" err="1"/>
              <a:t>Dederich</a:t>
            </a:r>
            <a:r>
              <a:rPr lang="de-DE" dirty="0"/>
              <a:t>, Markus et al. </a:t>
            </a:r>
            <a:r>
              <a:rPr lang="de-DE" dirty="0" smtClean="0"/>
              <a:t>(</a:t>
            </a:r>
            <a:r>
              <a:rPr lang="de-DE" dirty="0"/>
              <a:t>Hrsg.): Inklusion statt Integration? Gießen, S. 28-44. </a:t>
            </a:r>
            <a:endParaRPr lang="de-DE" dirty="0" smtClean="0"/>
          </a:p>
          <a:p>
            <a:r>
              <a:rPr lang="de-DE" dirty="0" err="1"/>
              <a:t>Markom</a:t>
            </a:r>
            <a:r>
              <a:rPr lang="de-DE" dirty="0"/>
              <a:t>, Christa &amp; </a:t>
            </a:r>
            <a:r>
              <a:rPr lang="de-DE" dirty="0" err="1"/>
              <a:t>Weinhäupl</a:t>
            </a:r>
            <a:r>
              <a:rPr lang="de-DE" dirty="0"/>
              <a:t>, Heidi (2007). Die Anderen im Schulbuch. Rassismen, </a:t>
            </a:r>
            <a:r>
              <a:rPr lang="de-DE" dirty="0" err="1" smtClean="0"/>
              <a:t>Exo-tismen</a:t>
            </a:r>
            <a:r>
              <a:rPr lang="de-DE" dirty="0"/>
              <a:t>, Sexismen und Orientalismus in österreichischen Schulbüchern. Wien: </a:t>
            </a:r>
            <a:r>
              <a:rPr lang="de-DE" dirty="0" err="1"/>
              <a:t>BrauMüller</a:t>
            </a:r>
            <a:r>
              <a:rPr lang="de-DE" dirty="0"/>
              <a:t>.</a:t>
            </a:r>
          </a:p>
          <a:p>
            <a:r>
              <a:rPr lang="de-DE" dirty="0" err="1"/>
              <a:t>Marmer</a:t>
            </a:r>
            <a:r>
              <a:rPr lang="de-DE" dirty="0"/>
              <a:t>, Elina (2013). Rassismus in deutschen Schulbüchern am Beispiel von </a:t>
            </a:r>
            <a:r>
              <a:rPr lang="de-DE" dirty="0" err="1" smtClean="0"/>
              <a:t>Afrikabil-dern</a:t>
            </a:r>
            <a:r>
              <a:rPr lang="de-DE" dirty="0"/>
              <a:t>. In Zeitschrift für internationale Bildungsforschung und Entwicklungspädagogik 2, pp. 25-31.</a:t>
            </a:r>
          </a:p>
          <a:p>
            <a:r>
              <a:rPr lang="de-DE" dirty="0" err="1" smtClean="0"/>
              <a:t>Menne</a:t>
            </a:r>
            <a:r>
              <a:rPr lang="de-DE" dirty="0"/>
              <a:t>, A. (1976): Art. Inklusion. In: Historisches Wörterbuch der Philosophie. Band 4: </a:t>
            </a:r>
            <a:r>
              <a:rPr lang="de-DE" dirty="0" smtClean="0"/>
              <a:t>IK</a:t>
            </a:r>
            <a:r>
              <a:rPr lang="de-DE" dirty="0"/>
              <a:t>. Basel/Stuttgart 1976, </a:t>
            </a:r>
            <a:r>
              <a:rPr lang="de-DE" dirty="0" err="1"/>
              <a:t>Sp</a:t>
            </a:r>
            <a:r>
              <a:rPr lang="de-DE" dirty="0"/>
              <a:t>. 383-384. </a:t>
            </a:r>
          </a:p>
        </p:txBody>
      </p:sp>
    </p:spTree>
    <p:extLst>
      <p:ext uri="{BB962C8B-B14F-4D97-AF65-F5344CB8AC3E}">
        <p14:creationId xmlns:p14="http://schemas.microsoft.com/office/powerpoint/2010/main" val="16142653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Weiterführende Literatur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EBC21-55A7-4DC8-BCD0-128D7E59BFED}" type="slidenum">
              <a:rPr lang="de-DE" smtClean="0"/>
              <a:t>19</a:t>
            </a:fld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Mitchell, David (2014). What really works in special and inclusive education (2. </a:t>
            </a:r>
            <a:r>
              <a:rPr lang="en-US" dirty="0" err="1" smtClean="0"/>
              <a:t>Aufl</a:t>
            </a:r>
            <a:r>
              <a:rPr lang="en-US" dirty="0"/>
              <a:t>.). London [</a:t>
            </a:r>
            <a:r>
              <a:rPr lang="en-US" dirty="0" err="1"/>
              <a:t>u.a</a:t>
            </a:r>
            <a:r>
              <a:rPr lang="en-US" dirty="0"/>
              <a:t>.]: Routledge</a:t>
            </a:r>
            <a:r>
              <a:rPr lang="en-US" dirty="0" smtClean="0"/>
              <a:t>.</a:t>
            </a:r>
            <a:endParaRPr lang="de-DE" dirty="0" smtClean="0"/>
          </a:p>
          <a:p>
            <a:r>
              <a:rPr lang="de-DE" dirty="0" smtClean="0"/>
              <a:t>Lüders</a:t>
            </a:r>
            <a:r>
              <a:rPr lang="de-DE" dirty="0"/>
              <a:t>, Christian (2014): „Irgendeinen Begriff braucht es ja …“ Das Ringen um Inklusion </a:t>
            </a:r>
            <a:r>
              <a:rPr lang="de-DE" dirty="0" smtClean="0"/>
              <a:t>in </a:t>
            </a:r>
            <a:r>
              <a:rPr lang="de-DE" dirty="0"/>
              <a:t>der Kinder- und Jugendhilfe. In: Soziale Passagen 6. DOI </a:t>
            </a:r>
            <a:r>
              <a:rPr lang="de-DE" dirty="0" smtClean="0"/>
              <a:t>10.1007/s12592-014-0164-8</a:t>
            </a:r>
            <a:r>
              <a:rPr lang="de-DE" dirty="0"/>
              <a:t>, S.21-53. </a:t>
            </a:r>
            <a:endParaRPr lang="de-DE" dirty="0" smtClean="0"/>
          </a:p>
          <a:p>
            <a:r>
              <a:rPr lang="de-DE" dirty="0"/>
              <a:t>Löser, Jessica &amp; </a:t>
            </a:r>
            <a:r>
              <a:rPr lang="de-DE" dirty="0" err="1"/>
              <a:t>Werning</a:t>
            </a:r>
            <a:r>
              <a:rPr lang="de-DE" dirty="0"/>
              <a:t>, Rolf (2015). Inklusion – allgegenwärtig, kontrovers, diffus? In </a:t>
            </a:r>
            <a:r>
              <a:rPr lang="de-DE" dirty="0" smtClean="0"/>
              <a:t>Erziehungswissenschaft </a:t>
            </a:r>
            <a:r>
              <a:rPr lang="de-DE" dirty="0"/>
              <a:t>26 51, pp. </a:t>
            </a:r>
            <a:r>
              <a:rPr lang="de-DE" dirty="0" smtClean="0"/>
              <a:t>14-24.</a:t>
            </a:r>
          </a:p>
          <a:p>
            <a:r>
              <a:rPr lang="de-DE" dirty="0" err="1"/>
              <a:t>Textor</a:t>
            </a:r>
            <a:r>
              <a:rPr lang="de-DE" dirty="0"/>
              <a:t>, Annette (2018). Einführung in die Inklusionspädagogik. (2., überarbeitete </a:t>
            </a:r>
            <a:r>
              <a:rPr lang="de-DE" dirty="0" smtClean="0"/>
              <a:t>und </a:t>
            </a:r>
            <a:r>
              <a:rPr lang="de-DE" dirty="0"/>
              <a:t>erweiterte Auflage.). Bad Heilbrunn: Verlag Julius </a:t>
            </a:r>
            <a:r>
              <a:rPr lang="de-DE" dirty="0" err="1"/>
              <a:t>Klinkhardt</a:t>
            </a:r>
            <a:r>
              <a:rPr lang="de-DE" dirty="0"/>
              <a:t>.</a:t>
            </a:r>
          </a:p>
          <a:p>
            <a:r>
              <a:rPr lang="de-DE" dirty="0" err="1"/>
              <a:t>Textor</a:t>
            </a:r>
            <a:r>
              <a:rPr lang="de-DE" dirty="0"/>
              <a:t>, Anette; Kullmann, Harry &amp; Lütje-Klose, Birgit (2014). Eine Inklusion </a:t>
            </a:r>
            <a:r>
              <a:rPr lang="de-DE" dirty="0" err="1" smtClean="0"/>
              <a:t>unterstüt-zende</a:t>
            </a:r>
            <a:r>
              <a:rPr lang="de-DE" dirty="0" smtClean="0"/>
              <a:t> </a:t>
            </a:r>
            <a:r>
              <a:rPr lang="de-DE" dirty="0"/>
              <a:t>Didaktik: Rekonstruktionen aus der Perspektive inklusionserfahrener Lehrkräfte. Allgemeine Didaktik Für Eine Inklusive Schule. In Jahrbuch für Allgemeine Didaktik, pp. 69-91.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36462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D78A0A54-7B2F-4FA3-86E3-0E597D716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xmlns="" id="{1259ACD4-F59C-48F7-B108-67F969776483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pPr marL="342900" indent="-342900">
              <a:buAutoNum type="arabicParenR"/>
            </a:pPr>
            <a:r>
              <a:rPr lang="de-DE" sz="2000" dirty="0"/>
              <a:t>Geschichte Inklusionsbegriff</a:t>
            </a:r>
          </a:p>
          <a:p>
            <a:pPr marL="342900" indent="-342900">
              <a:buAutoNum type="arabicParenR"/>
            </a:pPr>
            <a:r>
              <a:rPr lang="de-DE" sz="2000" dirty="0"/>
              <a:t>Definition Inklusion in ihren Varianten</a:t>
            </a:r>
          </a:p>
          <a:p>
            <a:pPr marL="342900" indent="-342900">
              <a:buAutoNum type="arabicParenR"/>
            </a:pPr>
            <a:r>
              <a:rPr lang="de-DE" sz="2000" dirty="0"/>
              <a:t>Definition Bildungsmaterialien</a:t>
            </a:r>
          </a:p>
          <a:p>
            <a:pPr marL="342900" indent="-342900">
              <a:buAutoNum type="arabicParenR"/>
            </a:pPr>
            <a:r>
              <a:rPr lang="de-DE" sz="2000" dirty="0"/>
              <a:t>Definition Inklusionssensible Bildungsmaterialien </a:t>
            </a:r>
            <a:endParaRPr lang="de-DE" sz="2000" dirty="0" smtClean="0"/>
          </a:p>
          <a:p>
            <a:r>
              <a:rPr lang="de-DE" sz="2000" dirty="0" smtClean="0"/>
              <a:t>5)  </a:t>
            </a:r>
            <a:r>
              <a:rPr lang="de-DE" sz="2000" dirty="0" smtClean="0"/>
              <a:t>Weiterführende Literatur</a:t>
            </a:r>
            <a:endParaRPr lang="de-DE" sz="2000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79C3108E-A115-4EDA-BA49-C0317E4B6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EBC21-55A7-4DC8-BCD0-128D7E59BFED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90161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Weiterführende Literatur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EBC21-55A7-4DC8-BCD0-128D7E59BFED}" type="slidenum">
              <a:rPr lang="de-DE" smtClean="0"/>
              <a:t>20</a:t>
            </a:fld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de-DE" dirty="0"/>
              <a:t>Schumann, Brigitte (2009): Inklusion statt Integration, in: Pädagogik, Jg. 51, Heft 2, S. </a:t>
            </a:r>
            <a:r>
              <a:rPr lang="de-DE" dirty="0" smtClean="0"/>
              <a:t>51-53</a:t>
            </a:r>
            <a:r>
              <a:rPr lang="de-DE" dirty="0"/>
              <a:t>. </a:t>
            </a:r>
          </a:p>
          <a:p>
            <a:r>
              <a:rPr lang="de-DE" dirty="0" err="1"/>
              <a:t>Tenorth</a:t>
            </a:r>
            <a:r>
              <a:rPr lang="de-DE" dirty="0"/>
              <a:t>, Heinz-Elmar (2009): Bildungstechnologie – mehr als ein Oxymoron? In: Wigger, </a:t>
            </a:r>
            <a:r>
              <a:rPr lang="de-DE" dirty="0" smtClean="0"/>
              <a:t>Lothar </a:t>
            </a:r>
            <a:r>
              <a:rPr lang="de-DE" dirty="0"/>
              <a:t>(Hrsg.): Wie ist Bildung möglich? Bad Heilbrunn, S. 201-227. </a:t>
            </a:r>
          </a:p>
          <a:p>
            <a:r>
              <a:rPr lang="de-DE" dirty="0" err="1"/>
              <a:t>Tenorth</a:t>
            </a:r>
            <a:r>
              <a:rPr lang="de-DE" dirty="0"/>
              <a:t>, Heinz-Elmar (2013): Inklusion im Spannungsfeld von Universalisierung und </a:t>
            </a:r>
            <a:r>
              <a:rPr lang="de-DE" dirty="0" smtClean="0"/>
              <a:t>Individualisierung</a:t>
            </a:r>
            <a:r>
              <a:rPr lang="de-DE" dirty="0"/>
              <a:t>. In: Ackermann, Karl-Ernst (Hrsg.): </a:t>
            </a:r>
            <a:r>
              <a:rPr lang="de-DE" dirty="0" err="1"/>
              <a:t>Geistigbehindertenpädagogik</a:t>
            </a:r>
            <a:r>
              <a:rPr lang="de-DE" dirty="0"/>
              <a:t>!?, </a:t>
            </a:r>
            <a:r>
              <a:rPr lang="de-DE" dirty="0" smtClean="0"/>
              <a:t>Oberhausen</a:t>
            </a:r>
            <a:r>
              <a:rPr lang="de-DE" dirty="0"/>
              <a:t>, S. 17-42. </a:t>
            </a:r>
          </a:p>
        </p:txBody>
      </p:sp>
    </p:spTree>
    <p:extLst>
      <p:ext uri="{BB962C8B-B14F-4D97-AF65-F5344CB8AC3E}">
        <p14:creationId xmlns:p14="http://schemas.microsoft.com/office/powerpoint/2010/main" val="23053562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xmlns="" id="{F2D0B285-0070-46B3-B43C-825F086F440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39552" y="1628800"/>
            <a:ext cx="7886700" cy="4031365"/>
          </a:xfrm>
        </p:spPr>
        <p:txBody>
          <a:bodyPr>
            <a:normAutofit/>
          </a:bodyPr>
          <a:lstStyle/>
          <a:p>
            <a:pPr algn="ctr"/>
            <a:r>
              <a:rPr lang="de-DE" sz="4800" dirty="0" smtClean="0"/>
              <a:t>Vielen Dank für Ihre Aufmerksamkeit!</a:t>
            </a:r>
            <a:endParaRPr lang="de-DE" sz="4800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BE53A147-694C-44E2-B67E-AFBAB118C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EBC21-55A7-4DC8-BCD0-128D7E59BFED}" type="slidenum">
              <a:rPr lang="de-DE" smtClean="0"/>
              <a:t>21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3068960"/>
            <a:ext cx="6172994" cy="3003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684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A447E9A-ECD8-48FC-94AE-3E9F53DB7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/>
              <a:t>1) Geschichte Inklusionsbegriff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A68E3FB5-6B57-48EC-8399-5F25CE4F7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EBC21-55A7-4DC8-BCD0-128D7E59BFED}" type="slidenum">
              <a:rPr lang="de-DE" smtClean="0"/>
              <a:t>3</a:t>
            </a:fld>
            <a:endParaRPr lang="de-DE"/>
          </a:p>
        </p:txBody>
      </p:sp>
      <p:sp>
        <p:nvSpPr>
          <p:cNvPr id="9" name="Legende mit Pfeil nach rechts 6">
            <a:extLst>
              <a:ext uri="{FF2B5EF4-FFF2-40B4-BE49-F238E27FC236}">
                <a16:creationId xmlns:a16="http://schemas.microsoft.com/office/drawing/2014/main" xmlns="" id="{91074F1B-1FB3-4817-9FF4-9F1EC2A1EDE8}"/>
              </a:ext>
            </a:extLst>
          </p:cNvPr>
          <p:cNvSpPr/>
          <p:nvPr/>
        </p:nvSpPr>
        <p:spPr>
          <a:xfrm>
            <a:off x="681162" y="2113559"/>
            <a:ext cx="3482646" cy="1116124"/>
          </a:xfrm>
          <a:prstGeom prst="rightArrowCallout">
            <a:avLst>
              <a:gd name="adj1" fmla="val 25000"/>
              <a:gd name="adj2" fmla="val 25000"/>
              <a:gd name="adj3" fmla="val 27858"/>
              <a:gd name="adj4" fmla="val 80546"/>
            </a:avLst>
          </a:prstGeom>
          <a:solidFill>
            <a:schemeClr val="accent5">
              <a:alpha val="19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spc="-20" dirty="0">
                <a:solidFill>
                  <a:schemeClr val="tx1"/>
                </a:solidFill>
              </a:rPr>
              <a:t>UN-Behinderten-</a:t>
            </a:r>
            <a:r>
              <a:rPr lang="de-DE" sz="2000" spc="-20" dirty="0" err="1">
                <a:solidFill>
                  <a:schemeClr val="tx1"/>
                </a:solidFill>
              </a:rPr>
              <a:t>rechtskonvention</a:t>
            </a:r>
            <a:endParaRPr lang="de-DE" sz="2000" spc="-20" dirty="0">
              <a:solidFill>
                <a:schemeClr val="tx1"/>
              </a:solidFill>
            </a:endParaRPr>
          </a:p>
          <a:p>
            <a:pPr algn="ctr"/>
            <a:r>
              <a:rPr lang="de-DE" sz="2000" spc="-20" dirty="0">
                <a:solidFill>
                  <a:schemeClr val="tx1"/>
                </a:solidFill>
              </a:rPr>
              <a:t>(2008/09)</a:t>
            </a:r>
          </a:p>
        </p:txBody>
      </p:sp>
      <p:graphicFrame>
        <p:nvGraphicFramePr>
          <p:cNvPr id="10" name="Tabelle 9">
            <a:extLst>
              <a:ext uri="{FF2B5EF4-FFF2-40B4-BE49-F238E27FC236}">
                <a16:creationId xmlns:a16="http://schemas.microsoft.com/office/drawing/2014/main" xmlns="" id="{FA20A810-AC6F-4CFA-BE7E-EA22E12B84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902350"/>
              </p:ext>
            </p:extLst>
          </p:nvPr>
        </p:nvGraphicFramePr>
        <p:xfrm>
          <a:off x="681162" y="3349833"/>
          <a:ext cx="2845577" cy="1188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8455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865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400" b="0" spc="-40" baseline="0" dirty="0">
                          <a:solidFill>
                            <a:schemeClr val="bg1"/>
                          </a:solidFill>
                        </a:rPr>
                        <a:t>Fokussierung auf Schüler mit sonder-päd. Förderbedarf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1" name="Rechteck 10">
            <a:extLst>
              <a:ext uri="{FF2B5EF4-FFF2-40B4-BE49-F238E27FC236}">
                <a16:creationId xmlns:a16="http://schemas.microsoft.com/office/drawing/2014/main" xmlns="" id="{4D642B86-4555-4A7B-8E13-A751DEC928EB}"/>
              </a:ext>
            </a:extLst>
          </p:cNvPr>
          <p:cNvSpPr/>
          <p:nvPr/>
        </p:nvSpPr>
        <p:spPr>
          <a:xfrm>
            <a:off x="274941" y="2033226"/>
            <a:ext cx="4163808" cy="27307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2" name="Gewitterblitz 11">
            <a:extLst>
              <a:ext uri="{FF2B5EF4-FFF2-40B4-BE49-F238E27FC236}">
                <a16:creationId xmlns:a16="http://schemas.microsoft.com/office/drawing/2014/main" xmlns="" id="{6509A177-41CD-4BBA-822C-0D12F0F1EC4D}"/>
              </a:ext>
            </a:extLst>
          </p:cNvPr>
          <p:cNvSpPr/>
          <p:nvPr/>
        </p:nvSpPr>
        <p:spPr>
          <a:xfrm rot="1304700" flipH="1">
            <a:off x="4244775" y="1930285"/>
            <a:ext cx="504056" cy="1440160"/>
          </a:xfrm>
          <a:prstGeom prst="lightningBol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Legende mit Pfeil nach rechts 7">
            <a:extLst>
              <a:ext uri="{FF2B5EF4-FFF2-40B4-BE49-F238E27FC236}">
                <a16:creationId xmlns:a16="http://schemas.microsoft.com/office/drawing/2014/main" xmlns="" id="{1AE46DEC-CE09-43B5-932F-7EE9B9556876}"/>
              </a:ext>
            </a:extLst>
          </p:cNvPr>
          <p:cNvSpPr/>
          <p:nvPr/>
        </p:nvSpPr>
        <p:spPr>
          <a:xfrm flipH="1">
            <a:off x="4881562" y="2122388"/>
            <a:ext cx="3506861" cy="1116124"/>
          </a:xfrm>
          <a:prstGeom prst="rightArrowCallout">
            <a:avLst>
              <a:gd name="adj1" fmla="val 25000"/>
              <a:gd name="adj2" fmla="val 25000"/>
              <a:gd name="adj3" fmla="val 27858"/>
              <a:gd name="adj4" fmla="val 80546"/>
            </a:avLst>
          </a:prstGeom>
          <a:solidFill>
            <a:schemeClr val="accent5">
              <a:alpha val="19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spc="-20" dirty="0">
                <a:solidFill>
                  <a:schemeClr val="tx1"/>
                </a:solidFill>
              </a:rPr>
              <a:t>UNESCO-Konferenz (1994)</a:t>
            </a:r>
          </a:p>
        </p:txBody>
      </p:sp>
      <p:graphicFrame>
        <p:nvGraphicFramePr>
          <p:cNvPr id="15" name="Tabelle 14">
            <a:extLst>
              <a:ext uri="{FF2B5EF4-FFF2-40B4-BE49-F238E27FC236}">
                <a16:creationId xmlns:a16="http://schemas.microsoft.com/office/drawing/2014/main" xmlns="" id="{D189EABB-6B1C-4ADA-8BB9-143F21C162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624136"/>
              </p:ext>
            </p:extLst>
          </p:nvPr>
        </p:nvGraphicFramePr>
        <p:xfrm>
          <a:off x="5570425" y="3343692"/>
          <a:ext cx="2845577" cy="8229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8455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de-DE" sz="2400" b="0" baseline="0" dirty="0">
                          <a:solidFill>
                            <a:schemeClr val="bg1"/>
                          </a:solidFill>
                        </a:rPr>
                        <a:t>weites Inklusions-verständnis</a:t>
                      </a:r>
                      <a:endParaRPr lang="de-DE" sz="24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6" name="Pfeil nach links und rechts 8">
            <a:extLst>
              <a:ext uri="{FF2B5EF4-FFF2-40B4-BE49-F238E27FC236}">
                <a16:creationId xmlns:a16="http://schemas.microsoft.com/office/drawing/2014/main" xmlns="" id="{B6C8D3ED-BC29-44B3-B87B-26C7C1E86D3E}"/>
              </a:ext>
            </a:extLst>
          </p:cNvPr>
          <p:cNvSpPr/>
          <p:nvPr/>
        </p:nvSpPr>
        <p:spPr>
          <a:xfrm rot="16200000">
            <a:off x="6762986" y="4388052"/>
            <a:ext cx="558648" cy="466040"/>
          </a:xfrm>
          <a:prstGeom prst="leftRightArrow">
            <a:avLst>
              <a:gd name="adj1" fmla="val 41562"/>
              <a:gd name="adj2" fmla="val 33125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xmlns="" id="{9586DA4B-1567-4329-85D0-4A1ABFA90B04}"/>
              </a:ext>
            </a:extLst>
          </p:cNvPr>
          <p:cNvSpPr/>
          <p:nvPr/>
        </p:nvSpPr>
        <p:spPr>
          <a:xfrm>
            <a:off x="681162" y="4989426"/>
            <a:ext cx="4832534" cy="1175878"/>
          </a:xfrm>
          <a:prstGeom prst="rect">
            <a:avLst/>
          </a:prstGeom>
          <a:solidFill>
            <a:srgbClr val="00B0F0">
              <a:alpha val="19000"/>
            </a:srgbClr>
          </a:solidFill>
          <a:ln>
            <a:solidFill>
              <a:srgbClr val="B6C8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spc="-20" dirty="0">
                <a:solidFill>
                  <a:schemeClr val="tx1"/>
                </a:solidFill>
              </a:rPr>
              <a:t>Inklusiver Unterricht = </a:t>
            </a:r>
            <a:br>
              <a:rPr lang="de-DE" sz="2000" spc="-20" dirty="0">
                <a:solidFill>
                  <a:schemeClr val="tx1"/>
                </a:solidFill>
              </a:rPr>
            </a:br>
            <a:r>
              <a:rPr lang="de-DE" sz="2000" spc="-20" dirty="0">
                <a:solidFill>
                  <a:schemeClr val="tx1"/>
                </a:solidFill>
              </a:rPr>
              <a:t>Guter Unterricht, der der Vielfalt </a:t>
            </a:r>
          </a:p>
          <a:p>
            <a:pPr algn="ctr"/>
            <a:r>
              <a:rPr lang="de-DE" sz="2000" spc="-20" dirty="0">
                <a:solidFill>
                  <a:schemeClr val="tx1"/>
                </a:solidFill>
              </a:rPr>
              <a:t>der Kinder gerecht wird</a:t>
            </a:r>
          </a:p>
        </p:txBody>
      </p:sp>
      <p:graphicFrame>
        <p:nvGraphicFramePr>
          <p:cNvPr id="18" name="Tabelle 17">
            <a:extLst>
              <a:ext uri="{FF2B5EF4-FFF2-40B4-BE49-F238E27FC236}">
                <a16:creationId xmlns:a16="http://schemas.microsoft.com/office/drawing/2014/main" xmlns="" id="{44D9992A-8577-4ECC-AF7C-026E6CA9B0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36331"/>
              </p:ext>
            </p:extLst>
          </p:nvPr>
        </p:nvGraphicFramePr>
        <p:xfrm>
          <a:off x="5619522" y="4976584"/>
          <a:ext cx="2845577" cy="1188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8455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de-DE" sz="2400" b="0" baseline="0" dirty="0">
                          <a:solidFill>
                            <a:schemeClr val="bg1"/>
                          </a:solidFill>
                        </a:rPr>
                        <a:t>weites Verständnis von inklusivem Unterricht</a:t>
                      </a:r>
                      <a:endParaRPr lang="de-DE" sz="24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438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504A4253-7409-438B-B93C-664C3DC46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/>
              <a:t>1) Geschichte Inklusionsbegriff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xmlns="" id="{5EEF5C59-EE0A-464A-9793-53646B347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EBC21-55A7-4DC8-BCD0-128D7E59BFED}" type="slidenum">
              <a:rPr lang="de-DE" smtClean="0"/>
              <a:t>4</a:t>
            </a:fld>
            <a:endParaRPr lang="de-DE"/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xmlns="" id="{BD6E03A5-D454-4BC5-9EA7-100A1B4A93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542261"/>
              </p:ext>
            </p:extLst>
          </p:nvPr>
        </p:nvGraphicFramePr>
        <p:xfrm>
          <a:off x="862597" y="1900865"/>
          <a:ext cx="5957230" cy="762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9572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06471">
                <a:tc>
                  <a:txBody>
                    <a:bodyPr/>
                    <a:lstStyle/>
                    <a:p>
                      <a:pPr algn="ctr"/>
                      <a:r>
                        <a:rPr lang="de-DE" sz="2200" b="0" spc="-40" baseline="0" dirty="0">
                          <a:solidFill>
                            <a:schemeClr val="bg1"/>
                          </a:solidFill>
                        </a:rPr>
                        <a:t>UN-Behindertenrechtskonvention </a:t>
                      </a:r>
                    </a:p>
                    <a:p>
                      <a:pPr algn="ctr"/>
                      <a:r>
                        <a:rPr lang="de-DE" sz="2200" b="0" spc="-40" baseline="0" dirty="0">
                          <a:solidFill>
                            <a:schemeClr val="bg1"/>
                          </a:solidFill>
                        </a:rPr>
                        <a:t>(2008/09)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7" name="Titel 1">
            <a:extLst>
              <a:ext uri="{FF2B5EF4-FFF2-40B4-BE49-F238E27FC236}">
                <a16:creationId xmlns:a16="http://schemas.microsoft.com/office/drawing/2014/main" xmlns="" id="{AF41D349-9E37-45A4-9649-FD3CD15F6EFA}"/>
              </a:ext>
            </a:extLst>
          </p:cNvPr>
          <p:cNvSpPr txBox="1">
            <a:spLocks/>
          </p:cNvSpPr>
          <p:nvPr/>
        </p:nvSpPr>
        <p:spPr bwMode="auto">
          <a:xfrm>
            <a:off x="457200" y="5715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800" b="1">
                <a:solidFill>
                  <a:schemeClr val="tx1"/>
                </a:solidFill>
                <a:latin typeface="Avenir Next LT Pro"/>
                <a:ea typeface="+mj-ea"/>
                <a:cs typeface="+mj-cs"/>
              </a:defRPr>
            </a:lvl1pPr>
          </a:lstStyle>
          <a:p>
            <a:r>
              <a:rPr lang="de-DE"/>
              <a:t/>
            </a:r>
            <a:br>
              <a:rPr lang="de-DE"/>
            </a:br>
            <a:endParaRPr lang="de-DE" sz="24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xmlns="" id="{35D23D68-242C-4E79-94DF-1789EC6D9D65}"/>
              </a:ext>
            </a:extLst>
          </p:cNvPr>
          <p:cNvSpPr/>
          <p:nvPr/>
        </p:nvSpPr>
        <p:spPr>
          <a:xfrm>
            <a:off x="2462353" y="3212975"/>
            <a:ext cx="2757719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xmlns="" id="{95FEFE71-30C3-490A-9C29-9E45E84B3859}"/>
              </a:ext>
            </a:extLst>
          </p:cNvPr>
          <p:cNvSpPr/>
          <p:nvPr/>
        </p:nvSpPr>
        <p:spPr>
          <a:xfrm>
            <a:off x="6409978" y="1410016"/>
            <a:ext cx="2448272" cy="155805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r>
              <a:rPr lang="en-US" sz="2000" b="1" spc="-20" dirty="0" err="1">
                <a:solidFill>
                  <a:schemeClr val="tx1"/>
                </a:solidFill>
              </a:rPr>
              <a:t>Ausgangspunkt</a:t>
            </a:r>
            <a:r>
              <a:rPr lang="en-US" sz="2000" spc="-20" dirty="0">
                <a:solidFill>
                  <a:schemeClr val="tx1"/>
                </a:solidFill>
              </a:rPr>
              <a:t>: </a:t>
            </a:r>
          </a:p>
          <a:p>
            <a:pPr algn="ctr"/>
            <a:endParaRPr lang="en-US" sz="2000" spc="-40" dirty="0">
              <a:solidFill>
                <a:schemeClr val="tx1"/>
              </a:solidFill>
            </a:endParaRPr>
          </a:p>
          <a:p>
            <a:pPr algn="ctr"/>
            <a:r>
              <a:rPr lang="en-US" sz="2000" spc="-40" dirty="0" err="1">
                <a:solidFill>
                  <a:schemeClr val="tx1"/>
                </a:solidFill>
              </a:rPr>
              <a:t>Zur</a:t>
            </a:r>
            <a:r>
              <a:rPr lang="en-US" sz="2000" spc="-40" dirty="0">
                <a:solidFill>
                  <a:schemeClr val="tx1"/>
                </a:solidFill>
              </a:rPr>
              <a:t> </a:t>
            </a:r>
            <a:r>
              <a:rPr lang="en-US" sz="2000" spc="-40" dirty="0" err="1">
                <a:solidFill>
                  <a:schemeClr val="tx1"/>
                </a:solidFill>
              </a:rPr>
              <a:t>Notwendigkeit</a:t>
            </a:r>
            <a:r>
              <a:rPr lang="en-US" sz="2000" spc="-40" dirty="0">
                <a:solidFill>
                  <a:schemeClr val="tx1"/>
                </a:solidFill>
              </a:rPr>
              <a:t> </a:t>
            </a:r>
            <a:r>
              <a:rPr lang="en-US" sz="2000" spc="-40" dirty="0" err="1">
                <a:solidFill>
                  <a:schemeClr val="tx1"/>
                </a:solidFill>
              </a:rPr>
              <a:t>einer</a:t>
            </a:r>
            <a:r>
              <a:rPr lang="en-US" sz="2000" spc="-40" dirty="0">
                <a:solidFill>
                  <a:schemeClr val="tx1"/>
                </a:solidFill>
              </a:rPr>
              <a:t> </a:t>
            </a:r>
            <a:r>
              <a:rPr lang="en-US" sz="2000" spc="-40" dirty="0" err="1">
                <a:solidFill>
                  <a:schemeClr val="tx1"/>
                </a:solidFill>
              </a:rPr>
              <a:t>Verhältnisklärung</a:t>
            </a:r>
            <a:endParaRPr lang="en-US" sz="2000" spc="-40" dirty="0">
              <a:solidFill>
                <a:schemeClr val="tx1"/>
              </a:solidFill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xmlns="" id="{C1504CD5-7145-4453-B122-07F4B9606CDC}"/>
              </a:ext>
            </a:extLst>
          </p:cNvPr>
          <p:cNvSpPr txBox="1"/>
          <p:nvPr/>
        </p:nvSpPr>
        <p:spPr>
          <a:xfrm>
            <a:off x="5473874" y="5957828"/>
            <a:ext cx="3384376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1971675" indent="-1971675" algn="r"/>
            <a:r>
              <a:rPr lang="en-US" dirty="0">
                <a:latin typeface="+mn-lt"/>
                <a:sym typeface="Wingdings" panose="05000000000000000000" pitchFamily="2" charset="2"/>
              </a:rPr>
              <a:t>(</a:t>
            </a:r>
            <a:r>
              <a:rPr lang="en-US" dirty="0" err="1">
                <a:latin typeface="+mn-lt"/>
                <a:sym typeface="Wingdings" panose="05000000000000000000" pitchFamily="2" charset="2"/>
              </a:rPr>
              <a:t>vgl</a:t>
            </a:r>
            <a:r>
              <a:rPr lang="en-US" dirty="0">
                <a:latin typeface="+mn-lt"/>
                <a:sym typeface="Wingdings" panose="05000000000000000000" pitchFamily="2" charset="2"/>
              </a:rPr>
              <a:t>. </a:t>
            </a:r>
            <a:r>
              <a:rPr lang="en-US" dirty="0" err="1">
                <a:latin typeface="+mn-lt"/>
                <a:sym typeface="Wingdings" panose="05000000000000000000" pitchFamily="2" charset="2"/>
              </a:rPr>
              <a:t>u.a</a:t>
            </a:r>
            <a:r>
              <a:rPr lang="en-US" dirty="0">
                <a:latin typeface="+mn-lt"/>
                <a:sym typeface="Wingdings" panose="05000000000000000000" pitchFamily="2" charset="2"/>
              </a:rPr>
              <a:t>. </a:t>
            </a:r>
            <a:r>
              <a:rPr lang="en-US" dirty="0" err="1">
                <a:latin typeface="+mn-lt"/>
                <a:sym typeface="Wingdings" panose="05000000000000000000" pitchFamily="2" charset="2"/>
              </a:rPr>
              <a:t>Hopf</a:t>
            </a:r>
            <a:r>
              <a:rPr lang="en-US" dirty="0">
                <a:latin typeface="+mn-lt"/>
                <a:sym typeface="Wingdings" panose="05000000000000000000" pitchFamily="2" charset="2"/>
              </a:rPr>
              <a:t> &amp; </a:t>
            </a:r>
            <a:r>
              <a:rPr lang="en-US" dirty="0" err="1">
                <a:latin typeface="+mn-lt"/>
                <a:sym typeface="Wingdings" panose="05000000000000000000" pitchFamily="2" charset="2"/>
              </a:rPr>
              <a:t>Kronauer</a:t>
            </a:r>
            <a:r>
              <a:rPr lang="en-US" dirty="0">
                <a:latin typeface="+mn-lt"/>
                <a:sym typeface="Wingdings" panose="05000000000000000000" pitchFamily="2" charset="2"/>
              </a:rPr>
              <a:t> 2016)</a:t>
            </a:r>
            <a:endParaRPr lang="en-US" dirty="0">
              <a:latin typeface="+mn-lt"/>
            </a:endParaRPr>
          </a:p>
        </p:txBody>
      </p:sp>
      <p:sp>
        <p:nvSpPr>
          <p:cNvPr id="11" name="Legende mit Pfeil nach rechts 19">
            <a:extLst>
              <a:ext uri="{FF2B5EF4-FFF2-40B4-BE49-F238E27FC236}">
                <a16:creationId xmlns:a16="http://schemas.microsoft.com/office/drawing/2014/main" xmlns="" id="{DEEEB1F3-CD1B-4C72-9286-4581C50C7E44}"/>
              </a:ext>
            </a:extLst>
          </p:cNvPr>
          <p:cNvSpPr/>
          <p:nvPr/>
        </p:nvSpPr>
        <p:spPr>
          <a:xfrm>
            <a:off x="897212" y="4218687"/>
            <a:ext cx="2652231" cy="1290188"/>
          </a:xfrm>
          <a:prstGeom prst="rightArrowCallout">
            <a:avLst>
              <a:gd name="adj1" fmla="val 25000"/>
              <a:gd name="adj2" fmla="val 25000"/>
              <a:gd name="adj3" fmla="val 27858"/>
              <a:gd name="adj4" fmla="val 80546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dirty="0">
                <a:solidFill>
                  <a:schemeClr val="tx1"/>
                </a:solidFill>
              </a:rPr>
              <a:t>Inklusive Pädagogik</a:t>
            </a:r>
          </a:p>
        </p:txBody>
      </p:sp>
      <p:sp>
        <p:nvSpPr>
          <p:cNvPr id="12" name="Legende mit Pfeil nach rechts 21">
            <a:extLst>
              <a:ext uri="{FF2B5EF4-FFF2-40B4-BE49-F238E27FC236}">
                <a16:creationId xmlns:a16="http://schemas.microsoft.com/office/drawing/2014/main" xmlns="" id="{70D84E0F-466E-479C-BA5F-7A4C5517179B}"/>
              </a:ext>
            </a:extLst>
          </p:cNvPr>
          <p:cNvSpPr/>
          <p:nvPr/>
        </p:nvSpPr>
        <p:spPr>
          <a:xfrm flipH="1">
            <a:off x="4259223" y="4218687"/>
            <a:ext cx="2670672" cy="1290188"/>
          </a:xfrm>
          <a:prstGeom prst="rightArrowCallout">
            <a:avLst>
              <a:gd name="adj1" fmla="val 25000"/>
              <a:gd name="adj2" fmla="val 25000"/>
              <a:gd name="adj3" fmla="val 27858"/>
              <a:gd name="adj4" fmla="val 80546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dirty="0">
                <a:solidFill>
                  <a:schemeClr val="tx1"/>
                </a:solidFill>
              </a:rPr>
              <a:t>Sonder-pädagogik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xmlns="" id="{A9320663-382D-46EF-AD52-D991D5616FE0}"/>
              </a:ext>
            </a:extLst>
          </p:cNvPr>
          <p:cNvSpPr txBox="1"/>
          <p:nvPr/>
        </p:nvSpPr>
        <p:spPr>
          <a:xfrm>
            <a:off x="3581167" y="4309783"/>
            <a:ext cx="64633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6600" b="1" dirty="0">
                <a:solidFill>
                  <a:srgbClr val="FF0000"/>
                </a:solidFill>
              </a:rPr>
              <a:t>?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xmlns="" id="{80A2329F-27C3-414B-AABB-221EDF05E7DD}"/>
              </a:ext>
            </a:extLst>
          </p:cNvPr>
          <p:cNvSpPr/>
          <p:nvPr/>
        </p:nvSpPr>
        <p:spPr>
          <a:xfrm>
            <a:off x="2444373" y="2991078"/>
            <a:ext cx="2757719" cy="945146"/>
          </a:xfrm>
          <a:prstGeom prst="rect">
            <a:avLst/>
          </a:prstGeom>
          <a:solidFill>
            <a:srgbClr val="84B819">
              <a:alpha val="19000"/>
            </a:srgb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dirty="0">
                <a:solidFill>
                  <a:schemeClr val="tx1"/>
                </a:solidFill>
              </a:rPr>
              <a:t>„enges“ Inklusions-verständnis</a:t>
            </a:r>
          </a:p>
        </p:txBody>
      </p:sp>
      <p:sp>
        <p:nvSpPr>
          <p:cNvPr id="15" name="Pfeil nach unten 7">
            <a:extLst>
              <a:ext uri="{FF2B5EF4-FFF2-40B4-BE49-F238E27FC236}">
                <a16:creationId xmlns:a16="http://schemas.microsoft.com/office/drawing/2014/main" xmlns="" id="{08434455-6A8D-4E7B-9EDA-DE2135B15A68}"/>
              </a:ext>
            </a:extLst>
          </p:cNvPr>
          <p:cNvSpPr/>
          <p:nvPr/>
        </p:nvSpPr>
        <p:spPr>
          <a:xfrm>
            <a:off x="3542547" y="2651206"/>
            <a:ext cx="597330" cy="288031"/>
          </a:xfrm>
          <a:prstGeom prst="down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358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3C51FFE2-8C1A-48A4-82D1-008AA8798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/>
              <a:t>1) Geschichte Inklusionsbegriff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xmlns="" id="{34E75463-00AC-49B2-BBD7-534008389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EBC21-55A7-4DC8-BCD0-128D7E59BFED}" type="slidenum">
              <a:rPr lang="de-DE" smtClean="0"/>
              <a:t>5</a:t>
            </a:fld>
            <a:endParaRPr lang="de-DE"/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xmlns="" id="{74416D74-6322-4198-B08A-23F2318214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051560"/>
              </p:ext>
            </p:extLst>
          </p:nvPr>
        </p:nvGraphicFramePr>
        <p:xfrm>
          <a:off x="919026" y="2155096"/>
          <a:ext cx="5957230" cy="192197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9572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921976">
                <a:tc>
                  <a:txBody>
                    <a:bodyPr/>
                    <a:lstStyle/>
                    <a:p>
                      <a:pPr algn="ctr"/>
                      <a:r>
                        <a:rPr lang="de-DE" sz="2200" b="0" spc="-40" baseline="0" dirty="0">
                          <a:solidFill>
                            <a:schemeClr val="bg1"/>
                          </a:solidFill>
                        </a:rPr>
                        <a:t>„weites“ </a:t>
                      </a:r>
                    </a:p>
                    <a:p>
                      <a:pPr algn="ctr"/>
                      <a:r>
                        <a:rPr lang="de-DE" sz="2200" b="0" spc="-40" baseline="0" dirty="0">
                          <a:solidFill>
                            <a:schemeClr val="bg1"/>
                          </a:solidFill>
                        </a:rPr>
                        <a:t>Inklusionsverständnis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7" name="Titel 1">
            <a:extLst>
              <a:ext uri="{FF2B5EF4-FFF2-40B4-BE49-F238E27FC236}">
                <a16:creationId xmlns:a16="http://schemas.microsoft.com/office/drawing/2014/main" xmlns="" id="{A61E70DA-532C-43E1-984C-8F263DEC06F3}"/>
              </a:ext>
            </a:extLst>
          </p:cNvPr>
          <p:cNvSpPr txBox="1">
            <a:spLocks/>
          </p:cNvSpPr>
          <p:nvPr/>
        </p:nvSpPr>
        <p:spPr bwMode="auto">
          <a:xfrm>
            <a:off x="457200" y="5715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800" b="1">
                <a:solidFill>
                  <a:schemeClr val="tx1"/>
                </a:solidFill>
                <a:latin typeface="Avenir Next LT Pro"/>
                <a:ea typeface="+mj-ea"/>
                <a:cs typeface="+mj-cs"/>
              </a:defRPr>
            </a:lvl1pPr>
          </a:lstStyle>
          <a:p>
            <a:r>
              <a:rPr lang="de-DE"/>
              <a:t/>
            </a:r>
            <a:br>
              <a:rPr lang="de-DE"/>
            </a:br>
            <a:endParaRPr lang="de-DE" sz="24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xmlns="" id="{32C0C9BA-D8C0-41C4-A891-7D9179AAB436}"/>
              </a:ext>
            </a:extLst>
          </p:cNvPr>
          <p:cNvSpPr/>
          <p:nvPr/>
        </p:nvSpPr>
        <p:spPr>
          <a:xfrm>
            <a:off x="2462353" y="3028572"/>
            <a:ext cx="2757719" cy="9044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gende mit Pfeil nach rechts 21">
            <a:extLst>
              <a:ext uri="{FF2B5EF4-FFF2-40B4-BE49-F238E27FC236}">
                <a16:creationId xmlns:a16="http://schemas.microsoft.com/office/drawing/2014/main" xmlns="" id="{448D3695-92A2-4E48-9461-D4AB0D6B7FCB}"/>
              </a:ext>
            </a:extLst>
          </p:cNvPr>
          <p:cNvSpPr/>
          <p:nvPr/>
        </p:nvSpPr>
        <p:spPr>
          <a:xfrm flipH="1">
            <a:off x="4205584" y="4227044"/>
            <a:ext cx="2670672" cy="1290188"/>
          </a:xfrm>
          <a:prstGeom prst="rightArrowCallout">
            <a:avLst>
              <a:gd name="adj1" fmla="val 25000"/>
              <a:gd name="adj2" fmla="val 25000"/>
              <a:gd name="adj3" fmla="val 27858"/>
              <a:gd name="adj4" fmla="val 80546"/>
            </a:avLst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spc="-40" dirty="0">
                <a:solidFill>
                  <a:schemeClr val="bg1"/>
                </a:solidFill>
              </a:rPr>
              <a:t>Grundschul-pädagogik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xmlns="" id="{35309B9B-3AA8-4726-8F66-70F3DB12EEC6}"/>
              </a:ext>
            </a:extLst>
          </p:cNvPr>
          <p:cNvSpPr/>
          <p:nvPr/>
        </p:nvSpPr>
        <p:spPr>
          <a:xfrm>
            <a:off x="2462352" y="3025820"/>
            <a:ext cx="2757719" cy="887042"/>
          </a:xfrm>
          <a:prstGeom prst="rect">
            <a:avLst/>
          </a:prstGeom>
          <a:solidFill>
            <a:schemeClr val="accent5">
              <a:lumMod val="20000"/>
              <a:lumOff val="80000"/>
              <a:alpha val="19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dirty="0">
                <a:solidFill>
                  <a:schemeClr val="tx1"/>
                </a:solidFill>
              </a:rPr>
              <a:t>„enges“ Inklusions-verständnis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xmlns="" id="{308CBEA5-E06F-48D5-9250-F94386A5AD47}"/>
              </a:ext>
            </a:extLst>
          </p:cNvPr>
          <p:cNvSpPr txBox="1"/>
          <p:nvPr/>
        </p:nvSpPr>
        <p:spPr>
          <a:xfrm>
            <a:off x="5473874" y="5957828"/>
            <a:ext cx="3384376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1971675" indent="-1971675" algn="r"/>
            <a:r>
              <a:rPr lang="en-US" dirty="0">
                <a:latin typeface="+mn-lt"/>
                <a:sym typeface="Wingdings" panose="05000000000000000000" pitchFamily="2" charset="2"/>
              </a:rPr>
              <a:t>(</a:t>
            </a:r>
            <a:r>
              <a:rPr lang="en-US" dirty="0" err="1">
                <a:latin typeface="+mn-lt"/>
                <a:sym typeface="Wingdings" panose="05000000000000000000" pitchFamily="2" charset="2"/>
              </a:rPr>
              <a:t>vgl</a:t>
            </a:r>
            <a:r>
              <a:rPr lang="en-US" dirty="0">
                <a:latin typeface="+mn-lt"/>
                <a:sym typeface="Wingdings" panose="05000000000000000000" pitchFamily="2" charset="2"/>
              </a:rPr>
              <a:t>. </a:t>
            </a:r>
            <a:r>
              <a:rPr lang="en-US" dirty="0" err="1">
                <a:latin typeface="+mn-lt"/>
                <a:sym typeface="Wingdings" panose="05000000000000000000" pitchFamily="2" charset="2"/>
              </a:rPr>
              <a:t>u.a</a:t>
            </a:r>
            <a:r>
              <a:rPr lang="en-US" dirty="0">
                <a:latin typeface="+mn-lt"/>
                <a:sym typeface="Wingdings" panose="05000000000000000000" pitchFamily="2" charset="2"/>
              </a:rPr>
              <a:t>. Heinrich et al. 2013)</a:t>
            </a:r>
            <a:endParaRPr lang="en-US" dirty="0">
              <a:latin typeface="+mn-lt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xmlns="" id="{EAACD027-0A4D-494F-B5A1-1698B63F078A}"/>
              </a:ext>
            </a:extLst>
          </p:cNvPr>
          <p:cNvSpPr txBox="1"/>
          <p:nvPr/>
        </p:nvSpPr>
        <p:spPr>
          <a:xfrm>
            <a:off x="3552532" y="4309432"/>
            <a:ext cx="64633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6600" b="1" dirty="0">
                <a:solidFill>
                  <a:srgbClr val="FF0000"/>
                </a:solidFill>
              </a:rPr>
              <a:t>?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xmlns="" id="{0C9FD018-C2ED-4466-B9A5-F312A23B7ABE}"/>
              </a:ext>
            </a:extLst>
          </p:cNvPr>
          <p:cNvSpPr/>
          <p:nvPr/>
        </p:nvSpPr>
        <p:spPr>
          <a:xfrm>
            <a:off x="1115616" y="4509120"/>
            <a:ext cx="1728192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gende mit Pfeil nach rechts 30">
            <a:extLst>
              <a:ext uri="{FF2B5EF4-FFF2-40B4-BE49-F238E27FC236}">
                <a16:creationId xmlns:a16="http://schemas.microsoft.com/office/drawing/2014/main" xmlns="" id="{FA702877-C82D-42FC-9FBC-33D4F2CEA1A6}"/>
              </a:ext>
            </a:extLst>
          </p:cNvPr>
          <p:cNvSpPr/>
          <p:nvPr/>
        </p:nvSpPr>
        <p:spPr>
          <a:xfrm>
            <a:off x="920858" y="4221088"/>
            <a:ext cx="2652231" cy="1290188"/>
          </a:xfrm>
          <a:prstGeom prst="rightArrowCallout">
            <a:avLst>
              <a:gd name="adj1" fmla="val 25000"/>
              <a:gd name="adj2" fmla="val 25000"/>
              <a:gd name="adj3" fmla="val 27858"/>
              <a:gd name="adj4" fmla="val 80546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dirty="0">
                <a:solidFill>
                  <a:schemeClr val="tx1"/>
                </a:solidFill>
              </a:rPr>
              <a:t>Inklusive Pädagogik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xmlns="" id="{BA4D20DA-E010-49DA-B37F-9D89414986D7}"/>
              </a:ext>
            </a:extLst>
          </p:cNvPr>
          <p:cNvSpPr/>
          <p:nvPr/>
        </p:nvSpPr>
        <p:spPr>
          <a:xfrm>
            <a:off x="6409978" y="1408368"/>
            <a:ext cx="2448272" cy="155805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r>
              <a:rPr lang="en-US" sz="2000" b="1" spc="-20" dirty="0" err="1">
                <a:solidFill>
                  <a:schemeClr val="tx1"/>
                </a:solidFill>
              </a:rPr>
              <a:t>Ausgangspunkt</a:t>
            </a:r>
            <a:r>
              <a:rPr lang="en-US" sz="2000" spc="-20" dirty="0">
                <a:solidFill>
                  <a:schemeClr val="tx1"/>
                </a:solidFill>
              </a:rPr>
              <a:t>: </a:t>
            </a:r>
          </a:p>
          <a:p>
            <a:pPr algn="ctr"/>
            <a:endParaRPr lang="en-US" sz="2000" spc="-40" dirty="0">
              <a:solidFill>
                <a:schemeClr val="tx1"/>
              </a:solidFill>
            </a:endParaRPr>
          </a:p>
          <a:p>
            <a:pPr algn="ctr"/>
            <a:r>
              <a:rPr lang="en-US" sz="2000" spc="-40" dirty="0" err="1">
                <a:solidFill>
                  <a:schemeClr val="tx1"/>
                </a:solidFill>
              </a:rPr>
              <a:t>Zur</a:t>
            </a:r>
            <a:r>
              <a:rPr lang="en-US" sz="2000" spc="-40" dirty="0">
                <a:solidFill>
                  <a:schemeClr val="tx1"/>
                </a:solidFill>
              </a:rPr>
              <a:t> </a:t>
            </a:r>
            <a:r>
              <a:rPr lang="en-US" sz="2000" spc="-40" dirty="0" err="1">
                <a:solidFill>
                  <a:schemeClr val="tx1"/>
                </a:solidFill>
              </a:rPr>
              <a:t>Notwendigkeit</a:t>
            </a:r>
            <a:r>
              <a:rPr lang="en-US" sz="2000" spc="-40" dirty="0">
                <a:solidFill>
                  <a:schemeClr val="tx1"/>
                </a:solidFill>
              </a:rPr>
              <a:t> </a:t>
            </a:r>
            <a:r>
              <a:rPr lang="en-US" sz="2000" spc="-40" dirty="0" err="1">
                <a:solidFill>
                  <a:schemeClr val="tx1"/>
                </a:solidFill>
              </a:rPr>
              <a:t>einer</a:t>
            </a:r>
            <a:r>
              <a:rPr lang="en-US" sz="2000" spc="-40" dirty="0">
                <a:solidFill>
                  <a:schemeClr val="tx1"/>
                </a:solidFill>
              </a:rPr>
              <a:t> </a:t>
            </a:r>
            <a:r>
              <a:rPr lang="en-US" sz="2000" spc="-40" dirty="0" err="1">
                <a:solidFill>
                  <a:schemeClr val="tx1"/>
                </a:solidFill>
              </a:rPr>
              <a:t>Verhältnisklärung</a:t>
            </a:r>
            <a:endParaRPr lang="en-US" sz="2000" spc="-40" dirty="0">
              <a:solidFill>
                <a:schemeClr val="tx1"/>
              </a:solidFill>
            </a:endParaRPr>
          </a:p>
        </p:txBody>
      </p:sp>
      <p:sp>
        <p:nvSpPr>
          <p:cNvPr id="23" name="Legende mit Pfeil nach rechts 39">
            <a:extLst>
              <a:ext uri="{FF2B5EF4-FFF2-40B4-BE49-F238E27FC236}">
                <a16:creationId xmlns:a16="http://schemas.microsoft.com/office/drawing/2014/main" xmlns="" id="{0A647091-E964-4ADF-90EF-D2B2D414BD7D}"/>
              </a:ext>
            </a:extLst>
          </p:cNvPr>
          <p:cNvSpPr/>
          <p:nvPr/>
        </p:nvSpPr>
        <p:spPr>
          <a:xfrm>
            <a:off x="920858" y="4218336"/>
            <a:ext cx="2652231" cy="1290188"/>
          </a:xfrm>
          <a:prstGeom prst="rightArrowCallout">
            <a:avLst>
              <a:gd name="adj1" fmla="val 25000"/>
              <a:gd name="adj2" fmla="val 25000"/>
              <a:gd name="adj3" fmla="val 27858"/>
              <a:gd name="adj4" fmla="val 80546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dirty="0">
                <a:solidFill>
                  <a:schemeClr val="tx1"/>
                </a:solidFill>
              </a:rPr>
              <a:t>Inklusive Pädagogik</a:t>
            </a:r>
          </a:p>
        </p:txBody>
      </p:sp>
    </p:spTree>
    <p:extLst>
      <p:ext uri="{BB962C8B-B14F-4D97-AF65-F5344CB8AC3E}">
        <p14:creationId xmlns:p14="http://schemas.microsoft.com/office/powerpoint/2010/main" val="3333594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  <p:bldP spid="13" grpId="0" animBg="1"/>
      <p:bldP spid="14" grpId="0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D838228-90AD-47A9-976B-D404BB383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 smtClean="0"/>
              <a:t>Definition </a:t>
            </a:r>
            <a:r>
              <a:rPr lang="de-DE" sz="2500" dirty="0"/>
              <a:t>Inklusion in ihren Varianten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99BD9476-7B7E-4172-A3F6-4F02FD143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05102"/>
            <a:ext cx="7886700" cy="316343"/>
          </a:xfrm>
        </p:spPr>
        <p:txBody>
          <a:bodyPr>
            <a:normAutofit lnSpcReduction="10000"/>
          </a:bodyPr>
          <a:lstStyle/>
          <a:p>
            <a:r>
              <a:rPr lang="de-DE" dirty="0" err="1" smtClean="0"/>
              <a:t>Unschärfen</a:t>
            </a:r>
            <a:r>
              <a:rPr lang="de-DE" dirty="0" smtClean="0"/>
              <a:t> des Inklusionsbegriffs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xmlns="" id="{48CC38C1-A4FC-4ECB-B8F7-C646171BC19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8650" y="2060848"/>
            <a:ext cx="7886700" cy="4031365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de-DE" dirty="0" smtClean="0"/>
              <a:t>Der Begriff Inklusion ist mit einer gewissen „</a:t>
            </a:r>
            <a:r>
              <a:rPr lang="de-DE" dirty="0" err="1" smtClean="0"/>
              <a:t>Diffusität</a:t>
            </a:r>
            <a:r>
              <a:rPr lang="de-DE" dirty="0"/>
              <a:t>“ </a:t>
            </a:r>
            <a:r>
              <a:rPr lang="de-DE" dirty="0" smtClean="0"/>
              <a:t>Löser </a:t>
            </a:r>
            <a:r>
              <a:rPr lang="de-DE" dirty="0"/>
              <a:t>und </a:t>
            </a:r>
            <a:r>
              <a:rPr lang="de-DE" dirty="0" err="1"/>
              <a:t>Werning</a:t>
            </a:r>
            <a:r>
              <a:rPr lang="de-DE" dirty="0"/>
              <a:t> (2013) </a:t>
            </a:r>
            <a:r>
              <a:rPr lang="de-DE" dirty="0" smtClean="0"/>
              <a:t>verbunden. </a:t>
            </a:r>
            <a:r>
              <a:rPr lang="de-DE" dirty="0"/>
              <a:t>Dabei ist diese Unschärfe, die mit unklaren Interpretationen und Zielvorstellungen </a:t>
            </a:r>
            <a:r>
              <a:rPr lang="de-DE" dirty="0" smtClean="0"/>
              <a:t>verbunden ist.</a:t>
            </a:r>
          </a:p>
          <a:p>
            <a:pPr marL="285750" indent="-285750">
              <a:buFontTx/>
              <a:buChar char="-"/>
            </a:pPr>
            <a:endParaRPr lang="de-DE" dirty="0" smtClean="0"/>
          </a:p>
          <a:p>
            <a:pPr marL="285750" indent="-285750">
              <a:buFontTx/>
              <a:buChar char="-"/>
            </a:pPr>
            <a:r>
              <a:rPr lang="de-DE" dirty="0" smtClean="0"/>
              <a:t>Dies ist </a:t>
            </a:r>
            <a:r>
              <a:rPr lang="de-DE" dirty="0"/>
              <a:t>nicht zuletzt auch eine Folge der Verwendung des Begriffs „Inklusion“ in </a:t>
            </a:r>
            <a:r>
              <a:rPr lang="de-DE" dirty="0" smtClean="0"/>
              <a:t>unterschiedlichen </a:t>
            </a:r>
            <a:r>
              <a:rPr lang="de-DE" dirty="0"/>
              <a:t>Fachdiskursen</a:t>
            </a:r>
            <a:r>
              <a:rPr lang="de-DE" dirty="0" smtClean="0"/>
              <a:t>, wie </a:t>
            </a:r>
            <a:r>
              <a:rPr lang="de-DE" dirty="0"/>
              <a:t>beispielsweise dem bildungspolitischen Diskurs, dem schulpraktischen  Diskurs  und  dem  inklusionspädagogischen  Diskurs</a:t>
            </a:r>
            <a:r>
              <a:rPr lang="de-DE" dirty="0" smtClean="0"/>
              <a:t>.</a:t>
            </a:r>
          </a:p>
          <a:p>
            <a:pPr marL="285750" indent="-285750">
              <a:buFontTx/>
              <a:buChar char="-"/>
            </a:pPr>
            <a:endParaRPr lang="de-DE" dirty="0" smtClean="0"/>
          </a:p>
          <a:p>
            <a:pPr marL="285750" indent="-285750">
              <a:buFontTx/>
              <a:buChar char="-"/>
            </a:pPr>
            <a:r>
              <a:rPr lang="de-DE" dirty="0" smtClean="0"/>
              <a:t>Diese Unschärfe lässt sich auch in einer international vergleichenden Perspektive in </a:t>
            </a:r>
            <a:r>
              <a:rPr lang="de-DE" dirty="0"/>
              <a:t>anderen Ländern </a:t>
            </a:r>
            <a:r>
              <a:rPr lang="de-DE" dirty="0" smtClean="0"/>
              <a:t>finden </a:t>
            </a:r>
            <a:r>
              <a:rPr lang="de-DE" dirty="0"/>
              <a:t>(vgl. </a:t>
            </a:r>
            <a:r>
              <a:rPr lang="de-DE" dirty="0" err="1"/>
              <a:t>Textor</a:t>
            </a:r>
            <a:r>
              <a:rPr lang="de-DE" dirty="0"/>
              <a:t>, 2018; Barrow</a:t>
            </a:r>
            <a:r>
              <a:rPr lang="de-DE" dirty="0" smtClean="0"/>
              <a:t>, Persson</a:t>
            </a:r>
            <a:r>
              <a:rPr lang="de-DE" dirty="0"/>
              <a:t>&amp; </a:t>
            </a:r>
            <a:r>
              <a:rPr lang="de-DE" dirty="0" err="1"/>
              <a:t>Allan</a:t>
            </a:r>
            <a:r>
              <a:rPr lang="de-DE" dirty="0"/>
              <a:t>, 2016</a:t>
            </a:r>
            <a:r>
              <a:rPr lang="de-DE" dirty="0" smtClean="0"/>
              <a:t>).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71DC5EC5-AE94-4D6A-A1C1-9D2DF6A15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EBC21-55A7-4DC8-BCD0-128D7E59BFED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6992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D838228-90AD-47A9-976B-D404BB383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 smtClean="0"/>
              <a:t>Definition </a:t>
            </a:r>
            <a:r>
              <a:rPr lang="de-DE" sz="2500" dirty="0"/>
              <a:t>Inklusion in ihren Varianten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99BD9476-7B7E-4172-A3F6-4F02FD143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05102"/>
            <a:ext cx="7886700" cy="316343"/>
          </a:xfrm>
        </p:spPr>
        <p:txBody>
          <a:bodyPr>
            <a:normAutofit lnSpcReduction="10000"/>
          </a:bodyPr>
          <a:lstStyle/>
          <a:p>
            <a:r>
              <a:rPr lang="de-DE" dirty="0" err="1" smtClean="0"/>
              <a:t>Unschärfen</a:t>
            </a:r>
            <a:r>
              <a:rPr lang="de-DE" dirty="0" smtClean="0"/>
              <a:t> des Inklusionsbegriffs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xmlns="" id="{48CC38C1-A4FC-4ECB-B8F7-C646171BC19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8650" y="2060848"/>
            <a:ext cx="7886700" cy="4031365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de-DE" dirty="0" smtClean="0"/>
              <a:t>Inklusion kann „kaum </a:t>
            </a:r>
            <a:r>
              <a:rPr lang="de-DE" dirty="0"/>
              <a:t>als ein der Pädagogik einheimischer Begriff </a:t>
            </a:r>
            <a:r>
              <a:rPr lang="de-DE" dirty="0" smtClean="0"/>
              <a:t>gewertet </a:t>
            </a:r>
            <a:r>
              <a:rPr lang="de-DE" dirty="0"/>
              <a:t>werden </a:t>
            </a:r>
            <a:r>
              <a:rPr lang="de-DE" dirty="0" smtClean="0"/>
              <a:t>[…]. </a:t>
            </a:r>
            <a:r>
              <a:rPr lang="de-DE" dirty="0"/>
              <a:t>Gleichwohl findet der Inklusionsbegriff spätestens </a:t>
            </a:r>
            <a:r>
              <a:rPr lang="de-DE" dirty="0" smtClean="0"/>
              <a:t>seit </a:t>
            </a:r>
            <a:r>
              <a:rPr lang="de-DE" dirty="0"/>
              <a:t>der Verabschiedung der Salamanca-Erklärung durch die UNESCO </a:t>
            </a:r>
            <a:r>
              <a:rPr lang="de-DE" dirty="0" smtClean="0"/>
              <a:t>(</a:t>
            </a:r>
            <a:r>
              <a:rPr lang="de-DE" dirty="0"/>
              <a:t>1994) in programmatischer Absicht bzw. als regulatives </a:t>
            </a:r>
            <a:r>
              <a:rPr lang="de-DE" dirty="0" smtClean="0"/>
              <a:t>Organisationsprinzip </a:t>
            </a:r>
            <a:r>
              <a:rPr lang="de-DE" dirty="0"/>
              <a:t>des Schulischen im pädagogischen Bereich </a:t>
            </a:r>
            <a:r>
              <a:rPr lang="de-DE" dirty="0" smtClean="0"/>
              <a:t>Verwendung“ (</a:t>
            </a:r>
            <a:r>
              <a:rPr lang="de-DE" dirty="0" err="1" smtClean="0"/>
              <a:t>Harant</a:t>
            </a:r>
            <a:r>
              <a:rPr lang="de-DE" dirty="0" smtClean="0"/>
              <a:t> 2016)</a:t>
            </a:r>
            <a:endParaRPr lang="de-DE" dirty="0" smtClean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71DC5EC5-AE94-4D6A-A1C1-9D2DF6A15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EBC21-55A7-4DC8-BCD0-128D7E59BFED}" type="slidenum">
              <a:rPr lang="de-DE" smtClean="0"/>
              <a:t>7</a:t>
            </a:fld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451556" y="5528165"/>
            <a:ext cx="6858000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50" dirty="0" err="1"/>
              <a:t>Harant</a:t>
            </a:r>
            <a:r>
              <a:rPr lang="de-DE" sz="1050" dirty="0"/>
              <a:t>, Martin: Der Inklusionsbegriff im Spannungsfeld pädagogischer '</a:t>
            </a:r>
            <a:r>
              <a:rPr lang="de-DE" sz="1050" dirty="0" err="1"/>
              <a:t>Mindsets</a:t>
            </a:r>
            <a:r>
              <a:rPr lang="de-DE" sz="1050" dirty="0"/>
              <a:t>'. - In: Pädagogische</a:t>
            </a:r>
          </a:p>
          <a:p>
            <a:r>
              <a:rPr lang="de-DE" sz="1050" dirty="0"/>
              <a:t>Korrespondenz (2016) 54, S. 37-57 - URN: urn:nbn:de:0111-pedocs-166224</a:t>
            </a:r>
          </a:p>
          <a:p>
            <a:r>
              <a:rPr lang="de-DE" sz="1050" dirty="0"/>
              <a:t>http://nbn-resolving.de/urn:nbn:de:0111-pedocs-166224</a:t>
            </a:r>
          </a:p>
        </p:txBody>
      </p:sp>
    </p:spTree>
    <p:extLst>
      <p:ext uri="{BB962C8B-B14F-4D97-AF65-F5344CB8AC3E}">
        <p14:creationId xmlns:p14="http://schemas.microsoft.com/office/powerpoint/2010/main" val="3463575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D838228-90AD-47A9-976B-D404BB383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/>
              <a:t>2) Definition Inklusion in ihren Varianten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99BD9476-7B7E-4172-A3F6-4F02FD143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05102"/>
            <a:ext cx="7886700" cy="316343"/>
          </a:xfrm>
        </p:spPr>
        <p:txBody>
          <a:bodyPr>
            <a:normAutofit lnSpcReduction="10000"/>
          </a:bodyPr>
          <a:lstStyle/>
          <a:p>
            <a:r>
              <a:rPr lang="de-DE" dirty="0"/>
              <a:t>Enges Inklusionsverständnis &amp; Weites Inklusionsverständnis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xmlns="" id="{48CC38C1-A4FC-4ECB-B8F7-C646171BC19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8650" y="2060848"/>
            <a:ext cx="7886700" cy="4031365"/>
          </a:xfrm>
        </p:spPr>
        <p:txBody>
          <a:bodyPr>
            <a:normAutofit/>
          </a:bodyPr>
          <a:lstStyle/>
          <a:p>
            <a:r>
              <a:rPr lang="de-DE" b="1" u="sng" dirty="0"/>
              <a:t>Enges Inklusionsverständnis: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e-DE" dirty="0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Der Inklusionsbegriff bezieht sich insbesondere auf Schüler*innen, die einen diagnostischen Prozess durchlaufen haben und denen ein „sonderpädagogischer Förderbedarf“ attestiert wurde (Textor, 2018).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e-DE" dirty="0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Dieses enge Adressatenverständnis steht disziplinär meist in einer sonderpädagogischen Tradition und bezieht sich primär auf Personen mit Behinderungen (vgl. </a:t>
            </a:r>
            <a:r>
              <a:rPr lang="de-DE" dirty="0" err="1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Lindmeier</a:t>
            </a:r>
            <a:r>
              <a:rPr lang="de-DE" dirty="0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 &amp; </a:t>
            </a:r>
            <a:r>
              <a:rPr lang="de-DE" dirty="0" err="1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Lutje</a:t>
            </a:r>
            <a:r>
              <a:rPr lang="de-DE" dirty="0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-Klose, 2015).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e-DE" dirty="0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Ziel dieser Ansätze ist oft, den Personen die gleichberechtigte Partizipation zu ermöglichen (vgl. Textor, 2018).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71DC5EC5-AE94-4D6A-A1C1-9D2DF6A15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EBC21-55A7-4DC8-BCD0-128D7E59BFED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7580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467522AD-6306-4459-9D76-9601B95B3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/>
              <a:t>2) Definition Inklusion in ihren Varianten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xmlns="" id="{782B3D7E-D427-475E-BCCB-46761B372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EBC21-55A7-4DC8-BCD0-128D7E59BFED}" type="slidenum">
              <a:rPr lang="de-DE" smtClean="0"/>
              <a:t>9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xmlns="" id="{895F19FC-B7D2-42E6-99C0-F36E3F1D5C28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de-DE" dirty="0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dieser Inklusionsbegriff engt den Fokus zu sehr ein</a:t>
            </a:r>
          </a:p>
          <a:p>
            <a:pPr marL="285750" indent="-285750">
              <a:buFontTx/>
              <a:buChar char="-"/>
            </a:pPr>
            <a:r>
              <a:rPr lang="de-DE" dirty="0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andere Heterogenitätsdimensionen, wie z. B. Armut oder Gender, werden nicht beachtet, obwohl auch Armut Folgen für die Teilhabe an Bildungsangeboten hat (vgl. </a:t>
            </a:r>
            <a:r>
              <a:rPr lang="de-DE" dirty="0" err="1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Ainscow</a:t>
            </a:r>
            <a:r>
              <a:rPr lang="de-DE" dirty="0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, Booth, Dyson, </a:t>
            </a:r>
            <a:r>
              <a:rPr lang="de-DE" dirty="0" err="1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Farell</a:t>
            </a:r>
            <a:r>
              <a:rPr lang="de-DE" dirty="0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, </a:t>
            </a:r>
            <a:r>
              <a:rPr lang="de-DE" dirty="0" err="1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Gallannaugh</a:t>
            </a:r>
            <a:r>
              <a:rPr lang="de-DE" dirty="0">
                <a:effectLst/>
                <a:ea typeface="Calibri" panose="020F0502020204030204" pitchFamily="34" charset="0"/>
                <a:cs typeface="Cambria" panose="02040503050406030204" pitchFamily="18" charset="0"/>
              </a:rPr>
              <a:t>, Howes &amp; Smith, 2006, S. 15 f.)</a:t>
            </a:r>
          </a:p>
          <a:p>
            <a:pPr marL="285750" indent="-285750">
              <a:buFontTx/>
              <a:buChar char="-"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86644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ITM Projekt">
      <a:dk1>
        <a:sysClr val="windowText" lastClr="000000"/>
      </a:dk1>
      <a:lt1>
        <a:srgbClr val="FFFFFF"/>
      </a:lt1>
      <a:dk2>
        <a:srgbClr val="000000"/>
      </a:dk2>
      <a:lt2>
        <a:srgbClr val="FFFFFF"/>
      </a:lt2>
      <a:accent1>
        <a:srgbClr val="EC0390"/>
      </a:accent1>
      <a:accent2>
        <a:srgbClr val="90C849"/>
      </a:accent2>
      <a:accent3>
        <a:srgbClr val="60288B"/>
      </a:accent3>
      <a:accent4>
        <a:srgbClr val="F0443C"/>
      </a:accent4>
      <a:accent5>
        <a:srgbClr val="01AFF0"/>
      </a:accent5>
      <a:accent6>
        <a:srgbClr val="BFBFBF"/>
      </a:accent6>
      <a:hlink>
        <a:srgbClr val="0C0C0C"/>
      </a:hlink>
      <a:folHlink>
        <a:srgbClr val="0C0C0C"/>
      </a:folHlink>
    </a:clrScheme>
    <a:fontScheme name="ITM">
      <a:majorFont>
        <a:latin typeface="Avenir Next LT Pro"/>
        <a:ea typeface="Arial"/>
        <a:cs typeface="Arial"/>
      </a:majorFont>
      <a:minorFont>
        <a:latin typeface="Avenir Next LT Pro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1608</Words>
  <Application>Microsoft Office PowerPoint</Application>
  <DocSecurity>0</DocSecurity>
  <PresentationFormat>Bildschirmpräsentation (4:3)</PresentationFormat>
  <Paragraphs>163</Paragraphs>
  <Slides>21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8" baseType="lpstr">
      <vt:lpstr>Arial</vt:lpstr>
      <vt:lpstr>Avenir Next LT Pro</vt:lpstr>
      <vt:lpstr>Calibri</vt:lpstr>
      <vt:lpstr>Cambria</vt:lpstr>
      <vt:lpstr>Times New Roman</vt:lpstr>
      <vt:lpstr>Wingdings</vt:lpstr>
      <vt:lpstr>Office</vt:lpstr>
      <vt:lpstr>Modul 2: Inklusionssensible Bildungsmaterialien</vt:lpstr>
      <vt:lpstr>Inhalt</vt:lpstr>
      <vt:lpstr>1) Geschichte Inklusionsbegriff</vt:lpstr>
      <vt:lpstr>1) Geschichte Inklusionsbegriff</vt:lpstr>
      <vt:lpstr>1) Geschichte Inklusionsbegriff</vt:lpstr>
      <vt:lpstr>Definition Inklusion in ihren Varianten</vt:lpstr>
      <vt:lpstr>Definition Inklusion in ihren Varianten</vt:lpstr>
      <vt:lpstr>2) Definition Inklusion in ihren Varianten</vt:lpstr>
      <vt:lpstr>2) Definition Inklusion in ihren Varianten</vt:lpstr>
      <vt:lpstr>2) Definition Inklusion in ihren Varianten</vt:lpstr>
      <vt:lpstr>2) Definition Inklusion in ihren Varianten</vt:lpstr>
      <vt:lpstr>3) Definition Bildungsmaterialien</vt:lpstr>
      <vt:lpstr>4) Def. Inklusionssensible Bildungsmaterialien</vt:lpstr>
      <vt:lpstr>4) Def. Inklusionssensible Bildungsmaterialien</vt:lpstr>
      <vt:lpstr>4) Def. Inklusionssensible Bildungsmaterialien</vt:lpstr>
      <vt:lpstr>4) Def. Inklusionssensible Bildungsmaterialien</vt:lpstr>
      <vt:lpstr>Weiterführende Literatur</vt:lpstr>
      <vt:lpstr>Weiterführende Literatur</vt:lpstr>
      <vt:lpstr>Weiterführende Literatur</vt:lpstr>
      <vt:lpstr>Weiterführende Literatur</vt:lpstr>
      <vt:lpstr>PowerPoint-Präsentation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Michelle Kühling</dc:creator>
  <cp:keywords/>
  <dc:description/>
  <cp:lastModifiedBy>Bierschwale, Christoph</cp:lastModifiedBy>
  <cp:revision>120</cp:revision>
  <dcterms:created xsi:type="dcterms:W3CDTF">2021-08-12T11:21:30Z</dcterms:created>
  <dcterms:modified xsi:type="dcterms:W3CDTF">2021-09-06T10:28:54Z</dcterms:modified>
  <cp:category/>
  <dc:identifier/>
  <cp:contentStatus/>
  <dc:language/>
  <cp:version/>
</cp:coreProperties>
</file>